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3"/>
  </p:notesMasterIdLst>
  <p:handoutMasterIdLst>
    <p:handoutMasterId r:id="rId44"/>
  </p:handoutMasterIdLst>
  <p:sldIdLst>
    <p:sldId id="1242" r:id="rId6"/>
    <p:sldId id="1306" r:id="rId7"/>
    <p:sldId id="1307" r:id="rId8"/>
    <p:sldId id="1308" r:id="rId9"/>
    <p:sldId id="1299" r:id="rId10"/>
    <p:sldId id="1345" r:id="rId11"/>
    <p:sldId id="1346" r:id="rId12"/>
    <p:sldId id="1347" r:id="rId13"/>
    <p:sldId id="1348" r:id="rId14"/>
    <p:sldId id="1367" r:id="rId15"/>
    <p:sldId id="1340" r:id="rId16"/>
    <p:sldId id="1349" r:id="rId17"/>
    <p:sldId id="1371" r:id="rId18"/>
    <p:sldId id="1341" r:id="rId19"/>
    <p:sldId id="1351" r:id="rId20"/>
    <p:sldId id="1352" r:id="rId21"/>
    <p:sldId id="1353" r:id="rId22"/>
    <p:sldId id="1354" r:id="rId23"/>
    <p:sldId id="1355" r:id="rId24"/>
    <p:sldId id="1342" r:id="rId25"/>
    <p:sldId id="1356" r:id="rId26"/>
    <p:sldId id="1357" r:id="rId27"/>
    <p:sldId id="1359" r:id="rId28"/>
    <p:sldId id="1360" r:id="rId29"/>
    <p:sldId id="1361" r:id="rId30"/>
    <p:sldId id="1362" r:id="rId31"/>
    <p:sldId id="1368" r:id="rId32"/>
    <p:sldId id="1364" r:id="rId33"/>
    <p:sldId id="1369" r:id="rId34"/>
    <p:sldId id="1365" r:id="rId35"/>
    <p:sldId id="1366" r:id="rId36"/>
    <p:sldId id="1370" r:id="rId37"/>
    <p:sldId id="1310" r:id="rId38"/>
    <p:sldId id="1311" r:id="rId39"/>
    <p:sldId id="1312" r:id="rId40"/>
    <p:sldId id="1313" r:id="rId41"/>
    <p:sldId id="1314" r:id="rId42"/>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07"/>
            <p14:sldId id="1308"/>
          </p14:sldIdLst>
        </p14:section>
        <p14:section name="Introduction" id="{EEE7F4A2-61B3-4788-86AB-DD8AB2B52B5C}">
          <p14:sldIdLst>
            <p14:sldId id="1299"/>
            <p14:sldId id="1345"/>
            <p14:sldId id="1346"/>
            <p14:sldId id="1347"/>
            <p14:sldId id="1348"/>
            <p14:sldId id="1367"/>
          </p14:sldIdLst>
        </p14:section>
        <p14:section name="Custom Attribute Replication" id="{BBEFE84D-1A65-4CEC-B56F-9DBAE6EA8E32}">
          <p14:sldIdLst>
            <p14:sldId id="1340"/>
            <p14:sldId id="1349"/>
            <p14:sldId id="1371"/>
          </p14:sldIdLst>
        </p14:section>
        <p14:section name="Yammer with sites" id="{FF52107D-F3B7-4D55-BEBA-E296933850A6}">
          <p14:sldIdLst>
            <p14:sldId id="1341"/>
            <p14:sldId id="1351"/>
            <p14:sldId id="1352"/>
            <p14:sldId id="1353"/>
            <p14:sldId id="1354"/>
            <p14:sldId id="1355"/>
          </p14:sldIdLst>
        </p14:section>
        <p14:section name="OneDrive for Business" id="{B519E392-3D86-4726-98A0-05B24CF6AB93}">
          <p14:sldIdLst>
            <p14:sldId id="1342"/>
            <p14:sldId id="1356"/>
            <p14:sldId id="1357"/>
            <p14:sldId id="1359"/>
            <p14:sldId id="1360"/>
            <p14:sldId id="1361"/>
            <p14:sldId id="1362"/>
            <p14:sldId id="1368"/>
            <p14:sldId id="1364"/>
            <p14:sldId id="1369"/>
            <p14:sldId id="1365"/>
            <p14:sldId id="1366"/>
          </p14:sldIdLst>
        </p14:section>
        <p14:section name="Closing" id="{96808244-DAE0-4AE0-8474-8E2F265B624B}">
          <p14:sldIdLst>
            <p14:sldId id="1370"/>
            <p14:sldId id="1310"/>
            <p14:sldId id="1311"/>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4869" autoAdjust="0"/>
  </p:normalViewPr>
  <p:slideViewPr>
    <p:cSldViewPr snapToGrid="0">
      <p:cViewPr varScale="1">
        <p:scale>
          <a:sx n="93" d="100"/>
          <a:sy n="93" d="100"/>
        </p:scale>
        <p:origin x="456"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3/18/2015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483158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4006960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285044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2457379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B7D2C9-DD93-4507-887C-8FFCA8C5D42E}" type="datetime1">
              <a:rPr lang="en-US" smtClean="0"/>
              <a:t>3/18/2015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83479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DBDF9E-43C1-44AC-94E6-461B8B1F78BD}" type="datetime1">
              <a:rPr lang="en-US" smtClean="0"/>
              <a:t>3/18/2015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7284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B1480D-213C-4F0B-8D6C-C1E0ABEACB6D}" type="datetime1">
              <a:rPr lang="en-US" smtClean="0"/>
              <a:t>3/18/2015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65308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313386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3/18/2015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41405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0116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5817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4168614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1651223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557776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68909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3/18/2015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37</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Vesa</a:t>
            </a:r>
            <a:endParaRPr lang="en-US" baseline="0" dirty="0"/>
          </a:p>
          <a:p>
            <a:pPr marL="57148" indent="-57148">
              <a:spcAft>
                <a:spcPts val="600"/>
              </a:spcAft>
            </a:pPr>
            <a:endParaRPr lang="en-US" b="1" dirty="0">
              <a:latin typeface="Arial" charset="0"/>
              <a:cs typeface="Arial" charset="0"/>
            </a:endParaRPr>
          </a:p>
          <a:p>
            <a:pPr marL="57148" indent="-57148">
              <a:spcAft>
                <a:spcPts val="600"/>
              </a:spcAft>
            </a:pPr>
            <a:r>
              <a:rPr lang="en-US" dirty="0"/>
              <a:t>SharePoint 2013 includes new Social CSOM API, which can be used to provision the personal my site or also to access the personal my site remotely, which is actually the key for changing the branding elements in the site. By using this API set, you can built a pretty simple provider hosted application, which will actually modify personal sites or SkyDrive Pro experience based on company branding. After code has been written, it’s just ensuring that it’s executed for the users properly, by placing app part to for example public my site host page or just as well you could place the same app part to front page of the intranet, to ensure that branding is applied or updated when end users access the SharePoint.</a:t>
            </a:r>
          </a:p>
          <a:p>
            <a:endParaRPr lang="en-US" dirty="0"/>
          </a:p>
          <a:p>
            <a:endParaRPr lang="en-US" dirty="0"/>
          </a:p>
          <a:p>
            <a:r>
              <a:rPr lang="en-US" dirty="0"/>
              <a:t>For more information check out my blog post on MSDN: </a:t>
            </a:r>
            <a:r>
              <a:rPr lang="en-US" b="1" dirty="0"/>
              <a:t>Customizing SharePoint 2013 personal sites using SP Apps with remote provisioning:</a:t>
            </a:r>
            <a:r>
              <a:rPr lang="en-US" b="1" baseline="0" dirty="0"/>
              <a:t> </a:t>
            </a:r>
            <a:endParaRPr lang="en-US" dirty="0"/>
          </a:p>
          <a:p>
            <a:endParaRPr lang="en-US" dirty="0"/>
          </a:p>
          <a:p>
            <a:r>
              <a:rPr lang="en-US" dirty="0"/>
              <a:t>http://blogs.msdn.com/b/vesku/archive/2013/08/29/customizing-sharepoint-2013-personal-sites-using-sp-apps-with-remote-provisioning.aspxe</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CAA428-30A8-45F3-A525-F1A2045B9594}" type="datetime1">
              <a:rPr lang="en-US" smtClean="0"/>
              <a:t>3/18/2015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4737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charset="0"/>
                <a:cs typeface="Arial" charset="0"/>
              </a:rPr>
              <a:t>Vesa</a:t>
            </a:r>
            <a:r>
              <a:rPr lang="en-US" b="1">
                <a:latin typeface="Arial" charset="0"/>
                <a:cs typeface="Arial" charset="0"/>
              </a:rPr>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42656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Vesa</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3/18/2015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42689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3/18/2015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933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fi-FI" dirty="0" smtClean="0"/>
              <a:t>AD</a:t>
            </a:r>
            <a:r>
              <a:rPr lang="en-US" baseline="0" dirty="0" smtClean="0"/>
              <a:t> information is replicated to the Azure AD using DirSync or other sync tool. You can control what information is replicated at attribute by attribute level.</a:t>
            </a:r>
            <a:endParaRPr lang="en-US" dirty="0" smtClean="0"/>
          </a:p>
          <a:p>
            <a:pPr marL="228600" indent="-228600">
              <a:buAutoNum type="arabicPeriod"/>
            </a:pPr>
            <a:r>
              <a:rPr lang="en-US" dirty="0" smtClean="0"/>
              <a:t>With Office365, standard set of AD attributes</a:t>
            </a:r>
            <a:r>
              <a:rPr lang="en-US" baseline="0" dirty="0" smtClean="0"/>
              <a:t> are replicated to the Office365. This replication cannot be modified in cloud, but it can be modified in on-premises</a:t>
            </a:r>
          </a:p>
          <a:p>
            <a:pPr marL="228600" indent="-228600">
              <a:buAutoNum type="arabicPeriod"/>
            </a:pPr>
            <a:r>
              <a:rPr lang="en-US" baseline="0" dirty="0" smtClean="0"/>
              <a:t>If you have requirement for additional user attributes, separate customized synchronization tool is needed for </a:t>
            </a:r>
            <a:r>
              <a:rPr lang="en-US" dirty="0" smtClean="0"/>
              <a:t>replicating the user profile information to the cloud. This tool can be hosted in the on-premises or in the Azure</a:t>
            </a:r>
            <a:r>
              <a:rPr lang="en-US" baseline="0" dirty="0" smtClean="0"/>
              <a:t> depending on detailed use case. If the needed attribute is replicated to Azure AD, it can be running in the Azure platform and be responsible of replicating the needed attributes from the Azure AD to SP user profile store. If the attributes are only available in on-premises, tool would be running in context of the on-premises and would contact directly SharePoint user profile store for updates.</a:t>
            </a:r>
            <a:endParaRPr lang="en-US" dirty="0" smtClean="0"/>
          </a:p>
          <a:p>
            <a:pPr marL="228600" indent="-228600">
              <a:buAutoNum type="arabicPeriod"/>
            </a:pPr>
            <a:r>
              <a:rPr lang="en-US" dirty="0" smtClean="0"/>
              <a:t>User</a:t>
            </a:r>
            <a:r>
              <a:rPr lang="en-US" baseline="0" dirty="0" smtClean="0"/>
              <a:t> profile information can be used to present information or for example to alter the end user experience based on the user profile attribute. Most simplified example would be to show for example weather based on the office location of the user, which is available from user profile.</a:t>
            </a:r>
            <a:endParaRPr lang="en-US" dirty="0"/>
          </a:p>
        </p:txBody>
      </p:sp>
    </p:spTree>
    <p:extLst>
      <p:ext uri="{BB962C8B-B14F-4D97-AF65-F5344CB8AC3E}">
        <p14:creationId xmlns:p14="http://schemas.microsoft.com/office/powerpoint/2010/main" val="3410995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84565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616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985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509351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png"/><Relationship Id="rId7" Type="http://schemas.openxmlformats.org/officeDocument/2006/relationships/image" Target="../media/image36.emf"/><Relationship Id="rId12" Type="http://schemas.openxmlformats.org/officeDocument/2006/relationships/image" Target="../media/image41.emf"/><Relationship Id="rId17" Type="http://schemas.openxmlformats.org/officeDocument/2006/relationships/image" Target="../media/image46.emf"/><Relationship Id="rId2" Type="http://schemas.openxmlformats.org/officeDocument/2006/relationships/notesSlide" Target="../notesSlides/notesSlide9.xml"/><Relationship Id="rId16" Type="http://schemas.openxmlformats.org/officeDocument/2006/relationships/image" Target="../media/image45.emf"/><Relationship Id="rId1" Type="http://schemas.openxmlformats.org/officeDocument/2006/relationships/slideLayout" Target="../slideLayouts/slideLayout22.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5" Type="http://schemas.openxmlformats.org/officeDocument/2006/relationships/image" Target="../media/image44.emf"/><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emf"/><Relationship Id="rId14" Type="http://schemas.openxmlformats.org/officeDocument/2006/relationships/image" Target="../media/image4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51.emf"/><Relationship Id="rId7" Type="http://schemas.openxmlformats.org/officeDocument/2006/relationships/image" Target="../media/image40.emf"/><Relationship Id="rId12" Type="http://schemas.openxmlformats.org/officeDocument/2006/relationships/image" Target="../media/image54.emf"/><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9.emf"/><Relationship Id="rId11" Type="http://schemas.openxmlformats.org/officeDocument/2006/relationships/image" Target="../media/image53.emf"/><Relationship Id="rId5" Type="http://schemas.openxmlformats.org/officeDocument/2006/relationships/image" Target="../media/image35.emf"/><Relationship Id="rId10" Type="http://schemas.openxmlformats.org/officeDocument/2006/relationships/image" Target="../media/image38.emf"/><Relationship Id="rId4" Type="http://schemas.openxmlformats.org/officeDocument/2006/relationships/image" Target="../media/image9.png"/><Relationship Id="rId9" Type="http://schemas.openxmlformats.org/officeDocument/2006/relationships/image" Target="../media/image5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yoursharepointadmin.sharepoint.com/"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hyperlink" Target="mailto:admin@myadmin.sharepoint.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6.emf"/><Relationship Id="rId7" Type="http://schemas.openxmlformats.org/officeDocument/2006/relationships/image" Target="../media/image42.emf"/><Relationship Id="rId2" Type="http://schemas.openxmlformats.org/officeDocument/2006/relationships/image" Target="../media/image44.emf"/><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61.emf"/><Relationship Id="rId5" Type="http://schemas.openxmlformats.org/officeDocument/2006/relationships/image" Target="../media/image37.emf"/><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62.emf"/><Relationship Id="rId7" Type="http://schemas.openxmlformats.org/officeDocument/2006/relationships/image" Target="../media/image37.em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2.emf"/><Relationship Id="rId4" Type="http://schemas.openxmlformats.org/officeDocument/2006/relationships/image" Target="../media/image63.emf"/></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24.png"/><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image" Target="../media/image19.png"/><Relationship Id="rId17" Type="http://schemas.microsoft.com/office/2007/relationships/hdphoto" Target="../media/hdphoto2.wdp"/><Relationship Id="rId2" Type="http://schemas.openxmlformats.org/officeDocument/2006/relationships/image" Target="../media/image10.png"/><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emf"/><Relationship Id="rId15" Type="http://schemas.openxmlformats.org/officeDocument/2006/relationships/image" Target="../media/image22.png"/><Relationship Id="rId10" Type="http://schemas.microsoft.com/office/2007/relationships/hdphoto" Target="../media/hdphoto1.wdp"/><Relationship Id="rId19"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hyperlink" Target="http://apisandbox.msdn.microsoft.com/" TargetMode="External"/><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65.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70.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hyperlink" Target="http://stackoverflow.com/questions/tagged/ms-offic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User profile and personalization with app model</a:t>
            </a:r>
          </a:p>
        </p:txBody>
      </p:sp>
      <p:sp>
        <p:nvSpPr>
          <p:cNvPr id="2" name="Text Placeholder 1"/>
          <p:cNvSpPr>
            <a:spLocks noGrp="1"/>
          </p:cNvSpPr>
          <p:nvPr>
            <p:ph type="body" sz="quarter" idx="12"/>
          </p:nvPr>
        </p:nvSpPr>
        <p:spPr/>
        <p:txBody>
          <a:bodyPr/>
          <a:lstStyle/>
          <a:p>
            <a:r>
              <a:rPr lang="fi-FI" dirty="0" smtClean="0"/>
              <a:t>Name</a:t>
            </a:r>
          </a:p>
          <a:p>
            <a:r>
              <a:rPr lang="fi-FI" dirty="0" smtClean="0"/>
              <a:t>Title</a:t>
            </a:r>
          </a:p>
          <a:p>
            <a:r>
              <a:rPr lang="fi-FI" dirty="0"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2256" y="2338827"/>
            <a:ext cx="7001379" cy="3621276"/>
          </a:xfrm>
          <a:prstGeom prst="rect">
            <a:avLst/>
          </a:prstGeom>
        </p:spPr>
      </p:pic>
      <p:cxnSp>
        <p:nvCxnSpPr>
          <p:cNvPr id="3" name="Straight Connector 2"/>
          <p:cNvCxnSpPr/>
          <p:nvPr/>
        </p:nvCxnSpPr>
        <p:spPr>
          <a:xfrm>
            <a:off x="2511989" y="4394539"/>
            <a:ext cx="1143613" cy="561950"/>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653409" y="3689771"/>
            <a:ext cx="2208714"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Show personalized news for particular user’s organization, including global news.</a:t>
            </a:r>
            <a:endParaRPr lang="en-US" sz="1400" dirty="0">
              <a:solidFill>
                <a:schemeClr val="bg1"/>
              </a:solidFill>
            </a:endParaRPr>
          </a:p>
        </p:txBody>
      </p:sp>
      <p:cxnSp>
        <p:nvCxnSpPr>
          <p:cNvPr id="7" name="Straight Connector 6"/>
          <p:cNvCxnSpPr/>
          <p:nvPr/>
        </p:nvCxnSpPr>
        <p:spPr>
          <a:xfrm>
            <a:off x="6329766" y="1906103"/>
            <a:ext cx="255459" cy="156018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5225409" y="1331384"/>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image and link to country level sites in front page</a:t>
            </a:r>
            <a:endParaRPr lang="en-US" sz="1400" dirty="0">
              <a:solidFill>
                <a:schemeClr val="bg1"/>
              </a:solidFill>
            </a:endParaRPr>
          </a:p>
        </p:txBody>
      </p:sp>
      <p:cxnSp>
        <p:nvCxnSpPr>
          <p:cNvPr id="9" name="Straight Connector 8"/>
          <p:cNvCxnSpPr/>
          <p:nvPr/>
        </p:nvCxnSpPr>
        <p:spPr>
          <a:xfrm flipH="1">
            <a:off x="8968207" y="3912518"/>
            <a:ext cx="1595561" cy="48202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0" name="TextBox 4"/>
          <p:cNvSpPr txBox="1"/>
          <p:nvPr/>
        </p:nvSpPr>
        <p:spPr>
          <a:xfrm>
            <a:off x="9459411" y="3337799"/>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information based on role of the particular user</a:t>
            </a:r>
            <a:endParaRPr lang="en-US" sz="1400" dirty="0">
              <a:solidFill>
                <a:schemeClr val="bg1"/>
              </a:solidFill>
            </a:endParaRPr>
          </a:p>
        </p:txBody>
      </p:sp>
      <p:cxnSp>
        <p:nvCxnSpPr>
          <p:cNvPr id="13" name="Straight Connector 12"/>
          <p:cNvCxnSpPr/>
          <p:nvPr/>
        </p:nvCxnSpPr>
        <p:spPr>
          <a:xfrm flipV="1">
            <a:off x="8085762" y="5040716"/>
            <a:ext cx="269293" cy="105257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2" name="TextBox 4"/>
          <p:cNvSpPr txBox="1"/>
          <p:nvPr/>
        </p:nvSpPr>
        <p:spPr>
          <a:xfrm>
            <a:off x="6712945" y="5741318"/>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Link lists, images, weather and so on based on user profile data.</a:t>
            </a:r>
            <a:endParaRPr lang="en-US" sz="1400" dirty="0">
              <a:solidFill>
                <a:schemeClr val="bg1"/>
              </a:solidFill>
            </a:endParaRPr>
          </a:p>
        </p:txBody>
      </p:sp>
      <p:cxnSp>
        <p:nvCxnSpPr>
          <p:cNvPr id="17" name="Straight Connector 16"/>
          <p:cNvCxnSpPr/>
          <p:nvPr/>
        </p:nvCxnSpPr>
        <p:spPr>
          <a:xfrm>
            <a:off x="3869734" y="2035328"/>
            <a:ext cx="1355675" cy="881858"/>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2306503" y="1501696"/>
            <a:ext cx="1808302"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Cross site collection navigation with personalized links</a:t>
            </a:r>
            <a:endParaRPr lang="en-US" sz="1400" dirty="0">
              <a:solidFill>
                <a:schemeClr val="bg1"/>
              </a:solidFill>
            </a:endParaRPr>
          </a:p>
        </p:txBody>
      </p:sp>
      <p:sp>
        <p:nvSpPr>
          <p:cNvPr id="5" name="Title 4"/>
          <p:cNvSpPr>
            <a:spLocks noGrp="1"/>
          </p:cNvSpPr>
          <p:nvPr>
            <p:ph type="title"/>
          </p:nvPr>
        </p:nvSpPr>
        <p:spPr/>
        <p:txBody>
          <a:bodyPr/>
          <a:lstStyle/>
          <a:p>
            <a:r>
              <a:rPr lang="en-US" dirty="0" smtClean="0"/>
              <a:t>Example scenarios with user profiles</a:t>
            </a:r>
            <a:endParaRPr lang="en-GB" dirty="0"/>
          </a:p>
        </p:txBody>
      </p:sp>
    </p:spTree>
    <p:extLst>
      <p:ext uri="{BB962C8B-B14F-4D97-AF65-F5344CB8AC3E}">
        <p14:creationId xmlns:p14="http://schemas.microsoft.com/office/powerpoint/2010/main" val="18107052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Custom attribute </a:t>
            </a:r>
            <a:r>
              <a:rPr lang="en-US" sz="7200" dirty="0" smtClean="0"/>
              <a:t>replication</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Updating all of your user profiles from an external LOB System, or on </a:t>
            </a:r>
            <a:r>
              <a:rPr lang="en-US" sz="2000" dirty="0" err="1" smtClean="0"/>
              <a:t>prem</a:t>
            </a:r>
            <a:r>
              <a:rPr lang="en-US" sz="2000" dirty="0" smtClean="0"/>
              <a:t> SharePoint Profiles. </a:t>
            </a:r>
          </a:p>
          <a:p>
            <a:r>
              <a:rPr lang="en-US" sz="3600" dirty="0" smtClean="0"/>
              <a:t>Why</a:t>
            </a:r>
          </a:p>
          <a:p>
            <a:pPr lvl="1"/>
            <a:r>
              <a:rPr lang="en-US" sz="2000" dirty="0" smtClean="0"/>
              <a:t>You may desire that your users have consistent profiles as well as profile properties that can be used across the different SharePoint Environments. </a:t>
            </a:r>
          </a:p>
          <a:p>
            <a:pPr lvl="1"/>
            <a:r>
              <a:rPr lang="en-US" sz="2000" dirty="0" smtClean="0"/>
              <a:t>SharePoint Profile Properties only receive a limited number of attributes from AAD and this cannot be extended. </a:t>
            </a:r>
          </a:p>
          <a:p>
            <a:r>
              <a:rPr lang="en-US" sz="3600" dirty="0" smtClean="0"/>
              <a:t>How</a:t>
            </a:r>
          </a:p>
          <a:p>
            <a:pPr lvl="1"/>
            <a:r>
              <a:rPr lang="en-US" sz="2000" dirty="0" smtClean="0"/>
              <a:t>Remote job that updates profile properties based on either on-</a:t>
            </a:r>
            <a:r>
              <a:rPr lang="en-US" sz="2000" dirty="0" err="1" smtClean="0"/>
              <a:t>prem</a:t>
            </a:r>
            <a:r>
              <a:rPr lang="en-US" sz="2000" dirty="0" smtClean="0"/>
              <a:t> SharePoint Properties and/or external LOB systems.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Custom Attribute Replication</a:t>
            </a:r>
            <a:endParaRPr lang="en-US" dirty="0"/>
          </a:p>
        </p:txBody>
      </p:sp>
    </p:spTree>
    <p:extLst>
      <p:ext uri="{BB962C8B-B14F-4D97-AF65-F5344CB8AC3E}">
        <p14:creationId xmlns:p14="http://schemas.microsoft.com/office/powerpoint/2010/main" val="252039040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4" name="Straight Connector 113"/>
          <p:cNvCxnSpPr/>
          <p:nvPr/>
        </p:nvCxnSpPr>
        <p:spPr>
          <a:xfrm flipV="1">
            <a:off x="5600651" y="2872637"/>
            <a:ext cx="2080" cy="1517693"/>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User profile sync and usage process</a:t>
            </a:r>
            <a:endParaRPr lang="en-US" dirty="0"/>
          </a:p>
        </p:txBody>
      </p:sp>
      <p:cxnSp>
        <p:nvCxnSpPr>
          <p:cNvPr id="8" name="Straight Arrow Connector 7"/>
          <p:cNvCxnSpPr/>
          <p:nvPr/>
        </p:nvCxnSpPr>
        <p:spPr>
          <a:xfrm flipH="1">
            <a:off x="7542468" y="2667346"/>
            <a:ext cx="1739207" cy="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2" name="Group 11"/>
          <p:cNvGrpSpPr>
            <a:grpSpLocks noChangeAspect="1"/>
          </p:cNvGrpSpPr>
          <p:nvPr/>
        </p:nvGrpSpPr>
        <p:grpSpPr>
          <a:xfrm>
            <a:off x="2278388" y="4292968"/>
            <a:ext cx="2232422" cy="1408552"/>
            <a:chOff x="228958" y="3947862"/>
            <a:chExt cx="3963957" cy="2501068"/>
          </a:xfrm>
        </p:grpSpPr>
        <p:pic>
          <p:nvPicPr>
            <p:cNvPr id="13" name="Picture 12"/>
            <p:cNvPicPr>
              <a:picLocks noChangeAspect="1"/>
            </p:cNvPicPr>
            <p:nvPr/>
          </p:nvPicPr>
          <p:blipFill>
            <a:blip r:embed="rId3"/>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4" name="Picture 13"/>
            <p:cNvPicPr>
              <a:picLocks noChangeAspect="1"/>
            </p:cNvPicPr>
            <p:nvPr/>
          </p:nvPicPr>
          <p:blipFill>
            <a:blip r:embed="rId4"/>
            <a:stretch>
              <a:fillRect/>
            </a:stretch>
          </p:blipFill>
          <p:spPr>
            <a:xfrm>
              <a:off x="2470865" y="4828930"/>
              <a:ext cx="1722050" cy="1620000"/>
            </a:xfrm>
            <a:prstGeom prst="rect">
              <a:avLst/>
            </a:prstGeom>
            <a:ln>
              <a:solidFill>
                <a:schemeClr val="bg1">
                  <a:lumMod val="75000"/>
                </a:schemeClr>
              </a:solidFill>
            </a:ln>
            <a:effectLst>
              <a:softEdge rad="12700"/>
            </a:effectLst>
          </p:spPr>
        </p:pic>
      </p:grpSp>
      <p:cxnSp>
        <p:nvCxnSpPr>
          <p:cNvPr id="15" name="Straight Connector 14"/>
          <p:cNvCxnSpPr/>
          <p:nvPr/>
        </p:nvCxnSpPr>
        <p:spPr>
          <a:xfrm flipV="1">
            <a:off x="1504671" y="4914945"/>
            <a:ext cx="893483" cy="719672"/>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756345" y="5085038"/>
            <a:ext cx="1735967" cy="116559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Functionalities can use the user profile properties to show information or to change the end user experience.</a:t>
            </a:r>
            <a:endParaRPr lang="en-US" sz="1200" dirty="0">
              <a:solidFill>
                <a:schemeClr val="bg1"/>
              </a:solidFill>
            </a:endParaRPr>
          </a:p>
        </p:txBody>
      </p:sp>
      <p:cxnSp>
        <p:nvCxnSpPr>
          <p:cNvPr id="22" name="Straight Arrow Connector 21"/>
          <p:cNvCxnSpPr/>
          <p:nvPr/>
        </p:nvCxnSpPr>
        <p:spPr>
          <a:xfrm flipH="1" flipV="1">
            <a:off x="3394599" y="3128271"/>
            <a:ext cx="6804" cy="1121780"/>
          </a:xfrm>
          <a:prstGeom prst="straightConnector1">
            <a:avLst/>
          </a:prstGeom>
          <a:ln w="53975">
            <a:solidFill>
              <a:schemeClr val="bg2"/>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8" name="Straight Arrow Connector 27"/>
          <p:cNvCxnSpPr/>
          <p:nvPr/>
        </p:nvCxnSpPr>
        <p:spPr>
          <a:xfrm flipH="1" flipV="1">
            <a:off x="4161112" y="3279848"/>
            <a:ext cx="3559022" cy="1024519"/>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45" name="Group 44"/>
          <p:cNvGrpSpPr/>
          <p:nvPr/>
        </p:nvGrpSpPr>
        <p:grpSpPr>
          <a:xfrm>
            <a:off x="2636556" y="3920770"/>
            <a:ext cx="514401" cy="514401"/>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endParaRPr lang="en-US" sz="2352" dirty="0"/>
            </a:p>
          </p:txBody>
        </p:sp>
      </p:grpSp>
      <p:grpSp>
        <p:nvGrpSpPr>
          <p:cNvPr id="49" name="Group 48"/>
          <p:cNvGrpSpPr>
            <a:grpSpLocks noChangeAspect="1"/>
          </p:cNvGrpSpPr>
          <p:nvPr/>
        </p:nvGrpSpPr>
        <p:grpSpPr>
          <a:xfrm>
            <a:off x="9418421" y="2241141"/>
            <a:ext cx="1806729" cy="1008000"/>
            <a:chOff x="4399736" y="2959782"/>
            <a:chExt cx="1527240" cy="852069"/>
          </a:xfrm>
        </p:grpSpPr>
        <p:sp>
          <p:nvSpPr>
            <p:cNvPr id="50" name="Rectangle 49"/>
            <p:cNvSpPr/>
            <p:nvPr/>
          </p:nvSpPr>
          <p:spPr bwMode="auto">
            <a:xfrm>
              <a:off x="4399736" y="2959782"/>
              <a:ext cx="1332872" cy="690285"/>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lumMod val="65000"/>
                      <a:lumOff val="35000"/>
                    </a:schemeClr>
                  </a:solidFill>
                  <a:ea typeface="Segoe UI" pitchFamily="34" charset="0"/>
                  <a:cs typeface="Segoe UI" pitchFamily="34" charset="0"/>
                </a:rPr>
                <a:t>Active Directory</a:t>
              </a:r>
            </a:p>
          </p:txBody>
        </p:sp>
        <p:pic>
          <p:nvPicPr>
            <p:cNvPr id="51" name="Picture 50"/>
            <p:cNvPicPr>
              <a:picLocks noChangeAspect="1"/>
            </p:cNvPicPr>
            <p:nvPr/>
          </p:nvPicPr>
          <p:blipFill>
            <a:blip r:embed="rId5"/>
            <a:stretch>
              <a:fillRect/>
            </a:stretch>
          </p:blipFill>
          <p:spPr>
            <a:xfrm>
              <a:off x="5327076" y="3078830"/>
              <a:ext cx="599900" cy="733021"/>
            </a:xfrm>
            <a:prstGeom prst="rect">
              <a:avLst/>
            </a:prstGeom>
          </p:spPr>
        </p:pic>
      </p:grpSp>
      <p:grpSp>
        <p:nvGrpSpPr>
          <p:cNvPr id="52" name="Group 51"/>
          <p:cNvGrpSpPr/>
          <p:nvPr/>
        </p:nvGrpSpPr>
        <p:grpSpPr>
          <a:xfrm>
            <a:off x="7274918" y="4349068"/>
            <a:ext cx="2098115" cy="1028981"/>
            <a:chOff x="6200541" y="5045909"/>
            <a:chExt cx="2098115" cy="1028981"/>
          </a:xfrm>
        </p:grpSpPr>
        <p:sp>
          <p:nvSpPr>
            <p:cNvPr id="53" name="Rectangle 52"/>
            <p:cNvSpPr/>
            <p:nvPr/>
          </p:nvSpPr>
          <p:spPr bwMode="auto">
            <a:xfrm>
              <a:off x="6200541" y="5045909"/>
              <a:ext cx="1837372" cy="80117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smtClean="0">
                  <a:solidFill>
                    <a:schemeClr val="tx1">
                      <a:lumMod val="65000"/>
                      <a:lumOff val="35000"/>
                    </a:schemeClr>
                  </a:solidFill>
                  <a:ea typeface="Segoe UI" pitchFamily="34" charset="0"/>
                  <a:cs typeface="Segoe UI" pitchFamily="34" charset="0"/>
                </a:rPr>
                <a:t>Custom </a:t>
              </a:r>
              <a:br>
                <a:rPr lang="en-US" sz="1400" dirty="0" smtClean="0">
                  <a:solidFill>
                    <a:schemeClr val="tx1">
                      <a:lumMod val="65000"/>
                      <a:lumOff val="35000"/>
                    </a:schemeClr>
                  </a:solidFill>
                  <a:ea typeface="Segoe UI" pitchFamily="34" charset="0"/>
                  <a:cs typeface="Segoe UI" pitchFamily="34" charset="0"/>
                </a:rPr>
              </a:br>
              <a:r>
                <a:rPr lang="en-US" sz="1400" dirty="0" smtClean="0">
                  <a:solidFill>
                    <a:schemeClr val="tx1">
                      <a:lumMod val="65000"/>
                      <a:lumOff val="35000"/>
                    </a:schemeClr>
                  </a:solidFill>
                  <a:ea typeface="Segoe UI" pitchFamily="34" charset="0"/>
                  <a:cs typeface="Segoe UI" pitchFamily="34" charset="0"/>
                </a:rPr>
                <a:t>synchronization</a:t>
              </a:r>
              <a:br>
                <a:rPr lang="en-US" sz="1400" dirty="0" smtClean="0">
                  <a:solidFill>
                    <a:schemeClr val="tx1">
                      <a:lumMod val="65000"/>
                      <a:lumOff val="35000"/>
                    </a:schemeClr>
                  </a:solidFill>
                  <a:ea typeface="Segoe UI" pitchFamily="34" charset="0"/>
                  <a:cs typeface="Segoe UI" pitchFamily="34" charset="0"/>
                </a:rPr>
              </a:br>
              <a:r>
                <a:rPr lang="en-US" sz="1400" dirty="0" smtClean="0">
                  <a:solidFill>
                    <a:schemeClr val="tx1">
                      <a:lumMod val="65000"/>
                      <a:lumOff val="35000"/>
                    </a:schemeClr>
                  </a:solidFill>
                  <a:ea typeface="Segoe UI" pitchFamily="34" charset="0"/>
                  <a:cs typeface="Segoe UI" pitchFamily="34" charset="0"/>
                </a:rPr>
                <a:t>tool </a:t>
              </a:r>
            </a:p>
          </p:txBody>
        </p:sp>
        <p:grpSp>
          <p:nvGrpSpPr>
            <p:cNvPr id="54" name="Group 53"/>
            <p:cNvGrpSpPr/>
            <p:nvPr/>
          </p:nvGrpSpPr>
          <p:grpSpPr>
            <a:xfrm>
              <a:off x="7523450" y="5181101"/>
              <a:ext cx="775206" cy="893789"/>
              <a:chOff x="3380520" y="3675113"/>
              <a:chExt cx="775206" cy="893789"/>
            </a:xfrm>
          </p:grpSpPr>
          <p:pic>
            <p:nvPicPr>
              <p:cNvPr id="55" name="Picture 54"/>
              <p:cNvPicPr>
                <a:picLocks noChangeAspect="1"/>
              </p:cNvPicPr>
              <p:nvPr/>
            </p:nvPicPr>
            <p:blipFill>
              <a:blip r:embed="rId6"/>
              <a:stretch>
                <a:fillRect/>
              </a:stretch>
            </p:blipFill>
            <p:spPr>
              <a:xfrm>
                <a:off x="3380520" y="3675113"/>
                <a:ext cx="477423" cy="839046"/>
              </a:xfrm>
              <a:prstGeom prst="rect">
                <a:avLst/>
              </a:prstGeom>
            </p:spPr>
          </p:pic>
          <p:pic>
            <p:nvPicPr>
              <p:cNvPr id="56" name="Picture 55"/>
              <p:cNvPicPr>
                <a:picLocks noChangeAspect="1"/>
              </p:cNvPicPr>
              <p:nvPr/>
            </p:nvPicPr>
            <p:blipFill>
              <a:blip r:embed="rId7"/>
              <a:stretch>
                <a:fillRect/>
              </a:stretch>
            </p:blipFill>
            <p:spPr>
              <a:xfrm>
                <a:off x="3599526" y="4130422"/>
                <a:ext cx="556200" cy="438480"/>
              </a:xfrm>
              <a:prstGeom prst="rect">
                <a:avLst/>
              </a:prstGeom>
            </p:spPr>
          </p:pic>
        </p:grpSp>
      </p:grpSp>
      <p:grpSp>
        <p:nvGrpSpPr>
          <p:cNvPr id="27" name="Group 26"/>
          <p:cNvGrpSpPr>
            <a:grpSpLocks noChangeAspect="1"/>
          </p:cNvGrpSpPr>
          <p:nvPr/>
        </p:nvGrpSpPr>
        <p:grpSpPr>
          <a:xfrm>
            <a:off x="1041181" y="1266420"/>
            <a:ext cx="3096062" cy="2628000"/>
            <a:chOff x="1189689" y="976497"/>
            <a:chExt cx="3486193" cy="2959150"/>
          </a:xfrm>
        </p:grpSpPr>
        <p:grpSp>
          <p:nvGrpSpPr>
            <p:cNvPr id="36" name="Group 35"/>
            <p:cNvGrpSpPr/>
            <p:nvPr/>
          </p:nvGrpSpPr>
          <p:grpSpPr>
            <a:xfrm>
              <a:off x="3605640" y="1950993"/>
              <a:ext cx="1070242" cy="1327793"/>
              <a:chOff x="1919646" y="3675113"/>
              <a:chExt cx="902998" cy="1126838"/>
            </a:xfrm>
          </p:grpSpPr>
          <p:pic>
            <p:nvPicPr>
              <p:cNvPr id="38" name="Picture 37"/>
              <p:cNvPicPr>
                <a:picLocks noChangeAspect="1"/>
              </p:cNvPicPr>
              <p:nvPr/>
            </p:nvPicPr>
            <p:blipFill>
              <a:blip r:embed="rId8"/>
              <a:stretch>
                <a:fillRect/>
              </a:stretch>
            </p:blipFill>
            <p:spPr>
              <a:xfrm>
                <a:off x="1919646" y="3675113"/>
                <a:ext cx="674964" cy="892879"/>
              </a:xfrm>
              <a:prstGeom prst="rect">
                <a:avLst/>
              </a:prstGeom>
            </p:spPr>
          </p:pic>
          <p:pic>
            <p:nvPicPr>
              <p:cNvPr id="48" name="Picture 47"/>
              <p:cNvPicPr>
                <a:picLocks noChangeAspect="1"/>
              </p:cNvPicPr>
              <p:nvPr/>
            </p:nvPicPr>
            <p:blipFill>
              <a:blip r:embed="rId9"/>
              <a:stretch>
                <a:fillRect/>
              </a:stretch>
            </p:blipFill>
            <p:spPr>
              <a:xfrm>
                <a:off x="2210824" y="4189471"/>
                <a:ext cx="611820" cy="612480"/>
              </a:xfrm>
              <a:prstGeom prst="rect">
                <a:avLst/>
              </a:prstGeom>
            </p:spPr>
          </p:pic>
        </p:grpSp>
        <p:grpSp>
          <p:nvGrpSpPr>
            <p:cNvPr id="57" name="Group 56"/>
            <p:cNvGrpSpPr/>
            <p:nvPr/>
          </p:nvGrpSpPr>
          <p:grpSpPr>
            <a:xfrm>
              <a:off x="1189689" y="1453879"/>
              <a:ext cx="2516893" cy="2481768"/>
              <a:chOff x="4383758" y="2311697"/>
              <a:chExt cx="2516893" cy="2481768"/>
            </a:xfrm>
          </p:grpSpPr>
          <p:sp>
            <p:nvSpPr>
              <p:cNvPr id="58" name="Rectangle 57"/>
              <p:cNvSpPr/>
              <p:nvPr/>
            </p:nvSpPr>
            <p:spPr bwMode="auto">
              <a:xfrm>
                <a:off x="4537410" y="2311697"/>
                <a:ext cx="2017543" cy="2200147"/>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59" name="Group 58"/>
              <p:cNvGrpSpPr/>
              <p:nvPr/>
            </p:nvGrpSpPr>
            <p:grpSpPr>
              <a:xfrm>
                <a:off x="5421611" y="2886866"/>
                <a:ext cx="1479040" cy="1043909"/>
                <a:chOff x="4557447" y="1721445"/>
                <a:chExt cx="1479040" cy="1043909"/>
              </a:xfrm>
            </p:grpSpPr>
            <p:pic>
              <p:nvPicPr>
                <p:cNvPr id="67" name="Picture 66"/>
                <p:cNvPicPr>
                  <a:picLocks noChangeAspect="1"/>
                </p:cNvPicPr>
                <p:nvPr/>
              </p:nvPicPr>
              <p:blipFill>
                <a:blip r:embed="rId6"/>
                <a:stretch>
                  <a:fillRect/>
                </a:stretch>
              </p:blipFill>
              <p:spPr>
                <a:xfrm>
                  <a:off x="4557447" y="1902539"/>
                  <a:ext cx="477423" cy="839046"/>
                </a:xfrm>
                <a:prstGeom prst="rect">
                  <a:avLst/>
                </a:prstGeom>
              </p:spPr>
            </p:pic>
            <p:pic>
              <p:nvPicPr>
                <p:cNvPr id="68" name="Picture 67"/>
                <p:cNvPicPr>
                  <a:picLocks noChangeAspect="1"/>
                </p:cNvPicPr>
                <p:nvPr/>
              </p:nvPicPr>
              <p:blipFill>
                <a:blip r:embed="rId6"/>
                <a:stretch>
                  <a:fillRect/>
                </a:stretch>
              </p:blipFill>
              <p:spPr>
                <a:xfrm>
                  <a:off x="4869643" y="1721445"/>
                  <a:ext cx="477423" cy="839046"/>
                </a:xfrm>
                <a:prstGeom prst="rect">
                  <a:avLst/>
                </a:prstGeom>
              </p:spPr>
            </p:pic>
            <p:pic>
              <p:nvPicPr>
                <p:cNvPr id="69" name="Picture 68"/>
                <p:cNvPicPr>
                  <a:picLocks noChangeAspect="1"/>
                </p:cNvPicPr>
                <p:nvPr/>
              </p:nvPicPr>
              <p:blipFill>
                <a:blip r:embed="rId10"/>
                <a:stretch>
                  <a:fillRect/>
                </a:stretch>
              </p:blipFill>
              <p:spPr>
                <a:xfrm>
                  <a:off x="5153580" y="1902539"/>
                  <a:ext cx="882907" cy="862815"/>
                </a:xfrm>
                <a:prstGeom prst="rect">
                  <a:avLst/>
                </a:prstGeom>
              </p:spPr>
            </p:pic>
          </p:grpSp>
          <p:grpSp>
            <p:nvGrpSpPr>
              <p:cNvPr id="60" name="Group 59"/>
              <p:cNvGrpSpPr/>
              <p:nvPr/>
            </p:nvGrpSpPr>
            <p:grpSpPr>
              <a:xfrm>
                <a:off x="4880542" y="3820782"/>
                <a:ext cx="944427" cy="972683"/>
                <a:chOff x="3981885" y="2834055"/>
                <a:chExt cx="944427" cy="972683"/>
              </a:xfrm>
            </p:grpSpPr>
            <p:pic>
              <p:nvPicPr>
                <p:cNvPr id="64" name="Picture 63"/>
                <p:cNvPicPr>
                  <a:picLocks noChangeAspect="1"/>
                </p:cNvPicPr>
                <p:nvPr/>
              </p:nvPicPr>
              <p:blipFill>
                <a:blip r:embed="rId6"/>
                <a:stretch>
                  <a:fillRect/>
                </a:stretch>
              </p:blipFill>
              <p:spPr>
                <a:xfrm>
                  <a:off x="3981885" y="2967692"/>
                  <a:ext cx="477423" cy="839046"/>
                </a:xfrm>
                <a:prstGeom prst="rect">
                  <a:avLst/>
                </a:prstGeom>
              </p:spPr>
            </p:pic>
            <p:pic>
              <p:nvPicPr>
                <p:cNvPr id="65" name="Picture 64"/>
                <p:cNvPicPr>
                  <a:picLocks noChangeAspect="1"/>
                </p:cNvPicPr>
                <p:nvPr/>
              </p:nvPicPr>
              <p:blipFill>
                <a:blip r:embed="rId6"/>
                <a:stretch>
                  <a:fillRect/>
                </a:stretch>
              </p:blipFill>
              <p:spPr>
                <a:xfrm>
                  <a:off x="4269036" y="2834055"/>
                  <a:ext cx="477423" cy="839046"/>
                </a:xfrm>
                <a:prstGeom prst="rect">
                  <a:avLst/>
                </a:prstGeom>
              </p:spPr>
            </p:pic>
            <p:pic>
              <p:nvPicPr>
                <p:cNvPr id="66" name="Picture 65"/>
                <p:cNvPicPr>
                  <a:picLocks noChangeAspect="1"/>
                </p:cNvPicPr>
                <p:nvPr/>
              </p:nvPicPr>
              <p:blipFill>
                <a:blip r:embed="rId11"/>
                <a:stretch>
                  <a:fillRect/>
                </a:stretch>
              </p:blipFill>
              <p:spPr>
                <a:xfrm>
                  <a:off x="4480085" y="3260431"/>
                  <a:ext cx="446227" cy="456212"/>
                </a:xfrm>
                <a:prstGeom prst="rect">
                  <a:avLst/>
                </a:prstGeom>
              </p:spPr>
            </p:pic>
          </p:grpSp>
          <p:grpSp>
            <p:nvGrpSpPr>
              <p:cNvPr id="61" name="Group 60"/>
              <p:cNvGrpSpPr/>
              <p:nvPr/>
            </p:nvGrpSpPr>
            <p:grpSpPr>
              <a:xfrm>
                <a:off x="4383758" y="2988031"/>
                <a:ext cx="968998" cy="971748"/>
                <a:chOff x="3601101" y="2714202"/>
                <a:chExt cx="968998" cy="971748"/>
              </a:xfrm>
            </p:grpSpPr>
            <p:pic>
              <p:nvPicPr>
                <p:cNvPr id="62" name="Picture 61"/>
                <p:cNvPicPr>
                  <a:picLocks noChangeAspect="1"/>
                </p:cNvPicPr>
                <p:nvPr/>
              </p:nvPicPr>
              <p:blipFill>
                <a:blip r:embed="rId6"/>
                <a:stretch>
                  <a:fillRect/>
                </a:stretch>
              </p:blipFill>
              <p:spPr>
                <a:xfrm>
                  <a:off x="3601101" y="2846904"/>
                  <a:ext cx="477423" cy="839046"/>
                </a:xfrm>
                <a:prstGeom prst="rect">
                  <a:avLst/>
                </a:prstGeom>
              </p:spPr>
            </p:pic>
            <p:pic>
              <p:nvPicPr>
                <p:cNvPr id="63" name="Picture 62"/>
                <p:cNvPicPr>
                  <a:picLocks noChangeAspect="1"/>
                </p:cNvPicPr>
                <p:nvPr/>
              </p:nvPicPr>
              <p:blipFill>
                <a:blip r:embed="rId12"/>
                <a:stretch>
                  <a:fillRect/>
                </a:stretch>
              </p:blipFill>
              <p:spPr>
                <a:xfrm>
                  <a:off x="3875612" y="2714202"/>
                  <a:ext cx="694487" cy="898458"/>
                </a:xfrm>
                <a:prstGeom prst="rect">
                  <a:avLst/>
                </a:prstGeom>
              </p:spPr>
            </p:pic>
          </p:grpSp>
        </p:grpSp>
        <p:pic>
          <p:nvPicPr>
            <p:cNvPr id="70" name="Picture 69"/>
            <p:cNvPicPr>
              <a:picLocks noChangeAspect="1"/>
            </p:cNvPicPr>
            <p:nvPr/>
          </p:nvPicPr>
          <p:blipFill>
            <a:blip r:embed="rId13"/>
            <a:stretch>
              <a:fillRect/>
            </a:stretch>
          </p:blipFill>
          <p:spPr>
            <a:xfrm>
              <a:off x="3058769" y="976497"/>
              <a:ext cx="1485788" cy="974496"/>
            </a:xfrm>
            <a:prstGeom prst="rect">
              <a:avLst/>
            </a:prstGeom>
          </p:spPr>
        </p:pic>
      </p:grpSp>
      <p:cxnSp>
        <p:nvCxnSpPr>
          <p:cNvPr id="76" name="Straight Connector 75"/>
          <p:cNvCxnSpPr/>
          <p:nvPr/>
        </p:nvCxnSpPr>
        <p:spPr>
          <a:xfrm>
            <a:off x="4795654" y="1273210"/>
            <a:ext cx="7814" cy="5116946"/>
          </a:xfrm>
          <a:prstGeom prst="line">
            <a:avLst/>
          </a:prstGeom>
          <a:ln w="25400">
            <a:prstDash val="sysDot"/>
            <a:headEnd type="none"/>
            <a:tailEnd type="none"/>
          </a:ln>
        </p:spPr>
        <p:style>
          <a:lnRef idx="1">
            <a:schemeClr val="accent5"/>
          </a:lnRef>
          <a:fillRef idx="0">
            <a:schemeClr val="accent5"/>
          </a:fillRef>
          <a:effectRef idx="0">
            <a:schemeClr val="accent5"/>
          </a:effectRef>
          <a:fontRef idx="minor">
            <a:schemeClr val="tx1"/>
          </a:fontRef>
        </p:style>
      </p:cxnSp>
      <p:cxnSp>
        <p:nvCxnSpPr>
          <p:cNvPr id="77" name="Straight Connector 76"/>
          <p:cNvCxnSpPr/>
          <p:nvPr/>
        </p:nvCxnSpPr>
        <p:spPr>
          <a:xfrm>
            <a:off x="8174882" y="1217265"/>
            <a:ext cx="7814" cy="5116946"/>
          </a:xfrm>
          <a:prstGeom prst="line">
            <a:avLst/>
          </a:prstGeom>
          <a:ln w="25400">
            <a:prstDash val="sysDot"/>
            <a:headEnd type="none"/>
            <a:tailEnd type="none"/>
          </a:ln>
        </p:spPr>
        <p:style>
          <a:lnRef idx="1">
            <a:schemeClr val="accent5"/>
          </a:lnRef>
          <a:fillRef idx="0">
            <a:schemeClr val="accent5"/>
          </a:fillRef>
          <a:effectRef idx="0">
            <a:schemeClr val="accent5"/>
          </a:effectRef>
          <a:fontRef idx="minor">
            <a:schemeClr val="tx1"/>
          </a:fontRef>
        </p:style>
      </p:cxnSp>
      <p:grpSp>
        <p:nvGrpSpPr>
          <p:cNvPr id="89" name="Group 88"/>
          <p:cNvGrpSpPr>
            <a:grpSpLocks noChangeAspect="1"/>
          </p:cNvGrpSpPr>
          <p:nvPr/>
        </p:nvGrpSpPr>
        <p:grpSpPr>
          <a:xfrm>
            <a:off x="4878800" y="1341191"/>
            <a:ext cx="1036712" cy="654167"/>
            <a:chOff x="3902878" y="1796207"/>
            <a:chExt cx="917354" cy="578852"/>
          </a:xfrm>
        </p:grpSpPr>
        <p:pic>
          <p:nvPicPr>
            <p:cNvPr id="90" name="Picture 89"/>
            <p:cNvPicPr>
              <a:picLocks noChangeAspect="1"/>
            </p:cNvPicPr>
            <p:nvPr/>
          </p:nvPicPr>
          <p:blipFill>
            <a:blip r:embed="rId14"/>
            <a:stretch>
              <a:fillRect/>
            </a:stretch>
          </p:blipFill>
          <p:spPr>
            <a:xfrm>
              <a:off x="3902878" y="1837417"/>
              <a:ext cx="842451" cy="537642"/>
            </a:xfrm>
            <a:prstGeom prst="rect">
              <a:avLst/>
            </a:prstGeom>
          </p:spPr>
        </p:pic>
        <p:pic>
          <p:nvPicPr>
            <p:cNvPr id="91" name="Picture 90"/>
            <p:cNvPicPr>
              <a:picLocks noChangeAspect="1"/>
            </p:cNvPicPr>
            <p:nvPr/>
          </p:nvPicPr>
          <p:blipFill>
            <a:blip r:embed="rId15"/>
            <a:stretch>
              <a:fillRect/>
            </a:stretch>
          </p:blipFill>
          <p:spPr>
            <a:xfrm>
              <a:off x="4399736" y="1796207"/>
              <a:ext cx="420496" cy="432326"/>
            </a:xfrm>
            <a:prstGeom prst="rect">
              <a:avLst/>
            </a:prstGeom>
          </p:spPr>
        </p:pic>
      </p:grpSp>
      <p:grpSp>
        <p:nvGrpSpPr>
          <p:cNvPr id="101" name="Group 100"/>
          <p:cNvGrpSpPr/>
          <p:nvPr/>
        </p:nvGrpSpPr>
        <p:grpSpPr>
          <a:xfrm>
            <a:off x="5900514" y="2081833"/>
            <a:ext cx="1671753" cy="1178178"/>
            <a:chOff x="4083837" y="2553181"/>
            <a:chExt cx="1671753" cy="1178178"/>
          </a:xfrm>
        </p:grpSpPr>
        <p:grpSp>
          <p:nvGrpSpPr>
            <p:cNvPr id="102" name="Group 101"/>
            <p:cNvGrpSpPr/>
            <p:nvPr/>
          </p:nvGrpSpPr>
          <p:grpSpPr>
            <a:xfrm>
              <a:off x="4083837" y="2553181"/>
              <a:ext cx="1671753" cy="997888"/>
              <a:chOff x="2917081" y="2579702"/>
              <a:chExt cx="1671753" cy="997888"/>
            </a:xfrm>
          </p:grpSpPr>
          <p:sp>
            <p:nvSpPr>
              <p:cNvPr id="104" name="Rectangle 103"/>
              <p:cNvSpPr/>
              <p:nvPr/>
            </p:nvSpPr>
            <p:spPr bwMode="auto">
              <a:xfrm>
                <a:off x="2917081" y="2679683"/>
                <a:ext cx="1440113" cy="897907"/>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lumMod val="65000"/>
                        <a:lumOff val="35000"/>
                      </a:schemeClr>
                    </a:solidFill>
                    <a:ea typeface="Segoe UI" pitchFamily="34" charset="0"/>
                    <a:cs typeface="Segoe UI" pitchFamily="34" charset="0"/>
                  </a:rPr>
                  <a:t>Azure </a:t>
                </a:r>
                <a:br>
                  <a:rPr lang="en-US" dirty="0" smtClean="0">
                    <a:solidFill>
                      <a:schemeClr val="tx1">
                        <a:lumMod val="65000"/>
                        <a:lumOff val="35000"/>
                      </a:schemeClr>
                    </a:solidFill>
                    <a:ea typeface="Segoe UI" pitchFamily="34" charset="0"/>
                    <a:cs typeface="Segoe UI" pitchFamily="34" charset="0"/>
                  </a:rPr>
                </a:br>
                <a:r>
                  <a:rPr lang="en-US" dirty="0" smtClean="0">
                    <a:solidFill>
                      <a:schemeClr val="tx1">
                        <a:lumMod val="65000"/>
                        <a:lumOff val="35000"/>
                      </a:schemeClr>
                    </a:solidFill>
                    <a:ea typeface="Segoe UI" pitchFamily="34" charset="0"/>
                    <a:cs typeface="Segoe UI" pitchFamily="34" charset="0"/>
                  </a:rPr>
                  <a:t>Active Directory</a:t>
                </a:r>
              </a:p>
            </p:txBody>
          </p:sp>
          <p:pic>
            <p:nvPicPr>
              <p:cNvPr id="105" name="Picture 104"/>
              <p:cNvPicPr>
                <a:picLocks noChangeAspect="1"/>
              </p:cNvPicPr>
              <p:nvPr/>
            </p:nvPicPr>
            <p:blipFill>
              <a:blip r:embed="rId15"/>
              <a:stretch>
                <a:fillRect/>
              </a:stretch>
            </p:blipFill>
            <p:spPr>
              <a:xfrm>
                <a:off x="4168338" y="2579702"/>
                <a:ext cx="420496" cy="432326"/>
              </a:xfrm>
              <a:prstGeom prst="rect">
                <a:avLst/>
              </a:prstGeom>
            </p:spPr>
          </p:pic>
        </p:grpSp>
        <p:pic>
          <p:nvPicPr>
            <p:cNvPr id="103" name="Picture 102"/>
            <p:cNvPicPr>
              <a:picLocks noChangeAspect="1"/>
            </p:cNvPicPr>
            <p:nvPr/>
          </p:nvPicPr>
          <p:blipFill>
            <a:blip r:embed="rId16"/>
            <a:stretch>
              <a:fillRect/>
            </a:stretch>
          </p:blipFill>
          <p:spPr>
            <a:xfrm>
              <a:off x="5091743" y="2956612"/>
              <a:ext cx="634048" cy="774747"/>
            </a:xfrm>
            <a:prstGeom prst="rect">
              <a:avLst/>
            </a:prstGeom>
          </p:spPr>
        </p:pic>
      </p:grpSp>
      <p:cxnSp>
        <p:nvCxnSpPr>
          <p:cNvPr id="106" name="Straight Arrow Connector 105"/>
          <p:cNvCxnSpPr/>
          <p:nvPr/>
        </p:nvCxnSpPr>
        <p:spPr>
          <a:xfrm flipH="1" flipV="1">
            <a:off x="4161112" y="2684678"/>
            <a:ext cx="1597189" cy="11537"/>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11" name="TextBox 110"/>
          <p:cNvSpPr txBox="1"/>
          <p:nvPr/>
        </p:nvSpPr>
        <p:spPr>
          <a:xfrm>
            <a:off x="8489807" y="1205811"/>
            <a:ext cx="1457835" cy="430887"/>
          </a:xfrm>
          <a:prstGeom prst="rect">
            <a:avLst/>
          </a:prstGeom>
          <a:noFill/>
        </p:spPr>
        <p:txBody>
          <a:bodyPr wrap="none" lIns="0" tIns="0" rIns="0" bIns="0" rtlCol="0">
            <a:spAutoFit/>
          </a:bodyPr>
          <a:lstStyle/>
          <a:p>
            <a:r>
              <a:rPr lang="en-US" sz="2800" spc="-70" dirty="0" smtClean="0">
                <a:solidFill>
                  <a:schemeClr val="tx1">
                    <a:lumMod val="65000"/>
                    <a:lumOff val="35000"/>
                  </a:schemeClr>
                </a:solidFill>
              </a:rPr>
              <a:t>Customer</a:t>
            </a:r>
          </a:p>
        </p:txBody>
      </p:sp>
      <p:grpSp>
        <p:nvGrpSpPr>
          <p:cNvPr id="117" name="Group 116"/>
          <p:cNvGrpSpPr/>
          <p:nvPr/>
        </p:nvGrpSpPr>
        <p:grpSpPr>
          <a:xfrm>
            <a:off x="8432495" y="2233090"/>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42" name="Group 41"/>
          <p:cNvGrpSpPr/>
          <p:nvPr/>
        </p:nvGrpSpPr>
        <p:grpSpPr>
          <a:xfrm>
            <a:off x="4922386" y="2238535"/>
            <a:ext cx="514401" cy="514401"/>
            <a:chOff x="492" y="17985"/>
            <a:chExt cx="524853" cy="524853"/>
          </a:xfrm>
        </p:grpSpPr>
        <p:sp>
          <p:nvSpPr>
            <p:cNvPr id="43" name="Oval 4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sp>
        <p:nvSpPr>
          <p:cNvPr id="3" name="Rectangle 2"/>
          <p:cNvSpPr/>
          <p:nvPr/>
        </p:nvSpPr>
        <p:spPr bwMode="auto">
          <a:xfrm>
            <a:off x="10061533" y="6250633"/>
            <a:ext cx="1990054" cy="509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p:cNvCxnSpPr/>
          <p:nvPr/>
        </p:nvCxnSpPr>
        <p:spPr>
          <a:xfrm flipV="1">
            <a:off x="7899355" y="5134449"/>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71" name="TextBox 4"/>
          <p:cNvSpPr txBox="1"/>
          <p:nvPr/>
        </p:nvSpPr>
        <p:spPr>
          <a:xfrm>
            <a:off x="5461481" y="5561644"/>
            <a:ext cx="2999692"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Custom synchronization tool for extended attributes what needs to be sync'd to SharePoint </a:t>
            </a:r>
            <a:r>
              <a:rPr lang="en-US" sz="1200" dirty="0" smtClean="0">
                <a:solidFill>
                  <a:schemeClr val="bg1"/>
                </a:solidFill>
              </a:rPr>
              <a:t>User profile hosted in Azure, on-premises or in both depending on needed actions</a:t>
            </a:r>
            <a:endParaRPr lang="en-US" sz="1200" dirty="0">
              <a:solidFill>
                <a:schemeClr val="bg1"/>
              </a:solidFill>
            </a:endParaRPr>
          </a:p>
        </p:txBody>
      </p:sp>
      <p:grpSp>
        <p:nvGrpSpPr>
          <p:cNvPr id="39" name="Group 38"/>
          <p:cNvGrpSpPr/>
          <p:nvPr/>
        </p:nvGrpSpPr>
        <p:grpSpPr>
          <a:xfrm>
            <a:off x="8135265" y="3918805"/>
            <a:ext cx="514401" cy="514401"/>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3</a:t>
              </a:r>
              <a:endParaRPr lang="en-US" sz="2352" dirty="0"/>
            </a:p>
          </p:txBody>
        </p:sp>
      </p:grpSp>
      <p:grpSp>
        <p:nvGrpSpPr>
          <p:cNvPr id="74" name="Group 73"/>
          <p:cNvGrpSpPr/>
          <p:nvPr/>
        </p:nvGrpSpPr>
        <p:grpSpPr>
          <a:xfrm>
            <a:off x="10052987" y="4363143"/>
            <a:ext cx="1421815" cy="1031998"/>
            <a:chOff x="4856838" y="4180432"/>
            <a:chExt cx="1421815" cy="1031998"/>
          </a:xfrm>
        </p:grpSpPr>
        <p:sp>
          <p:nvSpPr>
            <p:cNvPr id="75" name="Rectangle 74"/>
            <p:cNvSpPr/>
            <p:nvPr/>
          </p:nvSpPr>
          <p:spPr bwMode="auto">
            <a:xfrm>
              <a:off x="4856838" y="4180432"/>
              <a:ext cx="1273402" cy="772595"/>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LOB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System</a:t>
              </a:r>
            </a:p>
          </p:txBody>
        </p:sp>
        <p:grpSp>
          <p:nvGrpSpPr>
            <p:cNvPr id="78" name="Group 77"/>
            <p:cNvGrpSpPr/>
            <p:nvPr/>
          </p:nvGrpSpPr>
          <p:grpSpPr>
            <a:xfrm>
              <a:off x="5593097" y="4265625"/>
              <a:ext cx="685556" cy="946805"/>
              <a:chOff x="5593097" y="4265625"/>
              <a:chExt cx="685556" cy="946805"/>
            </a:xfrm>
          </p:grpSpPr>
          <p:pic>
            <p:nvPicPr>
              <p:cNvPr id="79" name="Picture 78"/>
              <p:cNvPicPr>
                <a:picLocks noChangeAspect="1"/>
              </p:cNvPicPr>
              <p:nvPr/>
            </p:nvPicPr>
            <p:blipFill>
              <a:blip r:embed="rId6"/>
              <a:stretch>
                <a:fillRect/>
              </a:stretch>
            </p:blipFill>
            <p:spPr>
              <a:xfrm>
                <a:off x="5593097" y="4265625"/>
                <a:ext cx="477423" cy="839046"/>
              </a:xfrm>
              <a:prstGeom prst="rect">
                <a:avLst/>
              </a:prstGeom>
            </p:spPr>
          </p:pic>
          <p:pic>
            <p:nvPicPr>
              <p:cNvPr id="80" name="Picture 79"/>
              <p:cNvPicPr>
                <a:picLocks noChangeAspect="1"/>
              </p:cNvPicPr>
              <p:nvPr/>
            </p:nvPicPr>
            <p:blipFill>
              <a:blip r:embed="rId17"/>
              <a:stretch>
                <a:fillRect/>
              </a:stretch>
            </p:blipFill>
            <p:spPr>
              <a:xfrm>
                <a:off x="5776387" y="4728961"/>
                <a:ext cx="502266" cy="483469"/>
              </a:xfrm>
              <a:prstGeom prst="rect">
                <a:avLst/>
              </a:prstGeom>
            </p:spPr>
          </p:pic>
        </p:grpSp>
      </p:grpSp>
      <p:cxnSp>
        <p:nvCxnSpPr>
          <p:cNvPr id="81" name="Straight Arrow Connector 80"/>
          <p:cNvCxnSpPr>
            <a:stCxn id="53" idx="3"/>
            <a:endCxn id="75" idx="1"/>
          </p:cNvCxnSpPr>
          <p:nvPr/>
        </p:nvCxnSpPr>
        <p:spPr>
          <a:xfrm flipV="1">
            <a:off x="9112290" y="4749441"/>
            <a:ext cx="940697" cy="215"/>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a:stCxn id="104" idx="2"/>
          </p:cNvCxnSpPr>
          <p:nvPr/>
        </p:nvCxnSpPr>
        <p:spPr>
          <a:xfrm>
            <a:off x="6620571" y="3079721"/>
            <a:ext cx="1384407" cy="1238186"/>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5" name="Straight Connector 84"/>
          <p:cNvCxnSpPr/>
          <p:nvPr/>
        </p:nvCxnSpPr>
        <p:spPr>
          <a:xfrm flipV="1">
            <a:off x="10510581" y="5116394"/>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533063" y="5811896"/>
            <a:ext cx="1523706" cy="611597"/>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On-premises LOB system for possible extended attributes</a:t>
            </a:r>
            <a:endParaRPr lang="en-US" sz="1200" dirty="0">
              <a:solidFill>
                <a:schemeClr val="bg1"/>
              </a:solidFill>
            </a:endParaRPr>
          </a:p>
        </p:txBody>
      </p:sp>
      <p:grpSp>
        <p:nvGrpSpPr>
          <p:cNvPr id="86" name="Group 85"/>
          <p:cNvGrpSpPr/>
          <p:nvPr/>
        </p:nvGrpSpPr>
        <p:grpSpPr>
          <a:xfrm>
            <a:off x="10398000" y="394067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endParaRPr lang="en-US" sz="2352" dirty="0"/>
            </a:p>
          </p:txBody>
        </p:sp>
      </p:grpSp>
      <p:sp>
        <p:nvSpPr>
          <p:cNvPr id="73" name="TextBox 4"/>
          <p:cNvSpPr txBox="1"/>
          <p:nvPr/>
        </p:nvSpPr>
        <p:spPr>
          <a:xfrm>
            <a:off x="4284667" y="3938495"/>
            <a:ext cx="1735967"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Standardized set of attributes </a:t>
            </a:r>
            <a:r>
              <a:rPr lang="en-US" sz="1200" dirty="0" smtClean="0">
                <a:solidFill>
                  <a:schemeClr val="bg1"/>
                </a:solidFill>
              </a:rPr>
              <a:t>which are </a:t>
            </a:r>
            <a:r>
              <a:rPr lang="en-US" sz="1200" dirty="0" smtClean="0">
                <a:solidFill>
                  <a:schemeClr val="bg1"/>
                </a:solidFill>
              </a:rPr>
              <a:t>replicated to the SharePoint user profile store.</a:t>
            </a:r>
            <a:endParaRPr lang="en-US" sz="1200" dirty="0">
              <a:solidFill>
                <a:schemeClr val="bg1"/>
              </a:solidFill>
            </a:endParaRPr>
          </a:p>
        </p:txBody>
      </p:sp>
    </p:spTree>
    <p:extLst>
      <p:ext uri="{BB962C8B-B14F-4D97-AF65-F5344CB8AC3E}">
        <p14:creationId xmlns:p14="http://schemas.microsoft.com/office/powerpoint/2010/main" val="3480777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anim calcmode="lin" valueType="num">
                                      <p:cBhvr>
                                        <p:cTn id="13" dur="1000" fill="hold"/>
                                        <p:tgtEl>
                                          <p:spTgt spid="117"/>
                                        </p:tgtEl>
                                        <p:attrNameLst>
                                          <p:attrName>ppt_x</p:attrName>
                                        </p:attrNameLst>
                                      </p:cBhvr>
                                      <p:tavLst>
                                        <p:tav tm="0">
                                          <p:val>
                                            <p:strVal val="#ppt_x"/>
                                          </p:val>
                                        </p:tav>
                                        <p:tav tm="100000">
                                          <p:val>
                                            <p:strVal val="#ppt_x"/>
                                          </p:val>
                                        </p:tav>
                                      </p:tavLst>
                                    </p:anim>
                                    <p:anim calcmode="lin" valueType="num">
                                      <p:cBhvr>
                                        <p:cTn id="1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1000"/>
                                        <p:tgtEl>
                                          <p:spTgt spid="114"/>
                                        </p:tgtEl>
                                      </p:cBhvr>
                                    </p:animEffect>
                                    <p:anim calcmode="lin" valueType="num">
                                      <p:cBhvr>
                                        <p:cTn id="30" dur="1000" fill="hold"/>
                                        <p:tgtEl>
                                          <p:spTgt spid="114"/>
                                        </p:tgtEl>
                                        <p:attrNameLst>
                                          <p:attrName>ppt_x</p:attrName>
                                        </p:attrNameLst>
                                      </p:cBhvr>
                                      <p:tavLst>
                                        <p:tav tm="0">
                                          <p:val>
                                            <p:strVal val="#ppt_x"/>
                                          </p:val>
                                        </p:tav>
                                        <p:tav tm="100000">
                                          <p:val>
                                            <p:strVal val="#ppt_x"/>
                                          </p:val>
                                        </p:tav>
                                      </p:tavLst>
                                    </p:anim>
                                    <p:anim calcmode="lin" valueType="num">
                                      <p:cBhvr>
                                        <p:cTn id="31" dur="1000" fill="hold"/>
                                        <p:tgtEl>
                                          <p:spTgt spid="1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1000"/>
                                        <p:tgtEl>
                                          <p:spTgt spid="82"/>
                                        </p:tgtEl>
                                      </p:cBhvr>
                                    </p:animEffect>
                                    <p:anim calcmode="lin" valueType="num">
                                      <p:cBhvr>
                                        <p:cTn id="42" dur="1000" fill="hold"/>
                                        <p:tgtEl>
                                          <p:spTgt spid="82"/>
                                        </p:tgtEl>
                                        <p:attrNameLst>
                                          <p:attrName>ppt_x</p:attrName>
                                        </p:attrNameLst>
                                      </p:cBhvr>
                                      <p:tavLst>
                                        <p:tav tm="0">
                                          <p:val>
                                            <p:strVal val="#ppt_x"/>
                                          </p:val>
                                        </p:tav>
                                        <p:tav tm="100000">
                                          <p:val>
                                            <p:strVal val="#ppt_x"/>
                                          </p:val>
                                        </p:tav>
                                      </p:tavLst>
                                    </p:anim>
                                    <p:anim calcmode="lin" valueType="num">
                                      <p:cBhvr>
                                        <p:cTn id="43" dur="1000" fill="hold"/>
                                        <p:tgtEl>
                                          <p:spTgt spid="8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1000"/>
                                        <p:tgtEl>
                                          <p:spTgt spid="71"/>
                                        </p:tgtEl>
                                      </p:cBhvr>
                                    </p:animEffect>
                                    <p:anim calcmode="lin" valueType="num">
                                      <p:cBhvr>
                                        <p:cTn id="57" dur="1000" fill="hold"/>
                                        <p:tgtEl>
                                          <p:spTgt spid="71"/>
                                        </p:tgtEl>
                                        <p:attrNameLst>
                                          <p:attrName>ppt_x</p:attrName>
                                        </p:attrNameLst>
                                      </p:cBhvr>
                                      <p:tavLst>
                                        <p:tav tm="0">
                                          <p:val>
                                            <p:strVal val="#ppt_x"/>
                                          </p:val>
                                        </p:tav>
                                        <p:tav tm="100000">
                                          <p:val>
                                            <p:strVal val="#ppt_x"/>
                                          </p:val>
                                        </p:tav>
                                      </p:tavLst>
                                    </p:anim>
                                    <p:anim calcmode="lin" valueType="num">
                                      <p:cBhvr>
                                        <p:cTn id="58" dur="1000" fill="hold"/>
                                        <p:tgtEl>
                                          <p:spTgt spid="7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1000"/>
                                        <p:tgtEl>
                                          <p:spTgt spid="72"/>
                                        </p:tgtEl>
                                      </p:cBhvr>
                                    </p:animEffect>
                                    <p:anim calcmode="lin" valueType="num">
                                      <p:cBhvr>
                                        <p:cTn id="62" dur="1000" fill="hold"/>
                                        <p:tgtEl>
                                          <p:spTgt spid="72"/>
                                        </p:tgtEl>
                                        <p:attrNameLst>
                                          <p:attrName>ppt_x</p:attrName>
                                        </p:attrNameLst>
                                      </p:cBhvr>
                                      <p:tavLst>
                                        <p:tav tm="0">
                                          <p:val>
                                            <p:strVal val="#ppt_x"/>
                                          </p:val>
                                        </p:tav>
                                        <p:tav tm="100000">
                                          <p:val>
                                            <p:strVal val="#ppt_x"/>
                                          </p:val>
                                        </p:tav>
                                      </p:tavLst>
                                    </p:anim>
                                    <p:anim calcmode="lin" valueType="num">
                                      <p:cBhvr>
                                        <p:cTn id="63"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1000"/>
                                        <p:tgtEl>
                                          <p:spTgt spid="81"/>
                                        </p:tgtEl>
                                      </p:cBhvr>
                                    </p:animEffect>
                                    <p:anim calcmode="lin" valueType="num">
                                      <p:cBhvr>
                                        <p:cTn id="69" dur="1000" fill="hold"/>
                                        <p:tgtEl>
                                          <p:spTgt spid="81"/>
                                        </p:tgtEl>
                                        <p:attrNameLst>
                                          <p:attrName>ppt_x</p:attrName>
                                        </p:attrNameLst>
                                      </p:cBhvr>
                                      <p:tavLst>
                                        <p:tav tm="0">
                                          <p:val>
                                            <p:strVal val="#ppt_x"/>
                                          </p:val>
                                        </p:tav>
                                        <p:tav tm="100000">
                                          <p:val>
                                            <p:strVal val="#ppt_x"/>
                                          </p:val>
                                        </p:tav>
                                      </p:tavLst>
                                    </p:anim>
                                    <p:anim calcmode="lin" valueType="num">
                                      <p:cBhvr>
                                        <p:cTn id="70" dur="1000" fill="hold"/>
                                        <p:tgtEl>
                                          <p:spTgt spid="81"/>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1000"/>
                                        <p:tgtEl>
                                          <p:spTgt spid="86"/>
                                        </p:tgtEl>
                                      </p:cBhvr>
                                    </p:animEffect>
                                    <p:anim calcmode="lin" valueType="num">
                                      <p:cBhvr>
                                        <p:cTn id="74" dur="1000" fill="hold"/>
                                        <p:tgtEl>
                                          <p:spTgt spid="86"/>
                                        </p:tgtEl>
                                        <p:attrNameLst>
                                          <p:attrName>ppt_x</p:attrName>
                                        </p:attrNameLst>
                                      </p:cBhvr>
                                      <p:tavLst>
                                        <p:tav tm="0">
                                          <p:val>
                                            <p:strVal val="#ppt_x"/>
                                          </p:val>
                                        </p:tav>
                                        <p:tav tm="100000">
                                          <p:val>
                                            <p:strVal val="#ppt_x"/>
                                          </p:val>
                                        </p:tav>
                                      </p:tavLst>
                                    </p:anim>
                                    <p:anim calcmode="lin" valueType="num">
                                      <p:cBhvr>
                                        <p:cTn id="75" dur="1000" fill="hold"/>
                                        <p:tgtEl>
                                          <p:spTgt spid="8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1000"/>
                                        <p:tgtEl>
                                          <p:spTgt spid="74"/>
                                        </p:tgtEl>
                                      </p:cBhvr>
                                    </p:animEffect>
                                    <p:anim calcmode="lin" valueType="num">
                                      <p:cBhvr>
                                        <p:cTn id="79" dur="1000" fill="hold"/>
                                        <p:tgtEl>
                                          <p:spTgt spid="74"/>
                                        </p:tgtEl>
                                        <p:attrNameLst>
                                          <p:attrName>ppt_x</p:attrName>
                                        </p:attrNameLst>
                                      </p:cBhvr>
                                      <p:tavLst>
                                        <p:tav tm="0">
                                          <p:val>
                                            <p:strVal val="#ppt_x"/>
                                          </p:val>
                                        </p:tav>
                                        <p:tav tm="100000">
                                          <p:val>
                                            <p:strVal val="#ppt_x"/>
                                          </p:val>
                                        </p:tav>
                                      </p:tavLst>
                                    </p:anim>
                                    <p:anim calcmode="lin" valueType="num">
                                      <p:cBhvr>
                                        <p:cTn id="80" dur="1000" fill="hold"/>
                                        <p:tgtEl>
                                          <p:spTgt spid="7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1000"/>
                                        <p:tgtEl>
                                          <p:spTgt spid="85"/>
                                        </p:tgtEl>
                                      </p:cBhvr>
                                    </p:animEffect>
                                    <p:anim calcmode="lin" valueType="num">
                                      <p:cBhvr>
                                        <p:cTn id="84" dur="1000" fill="hold"/>
                                        <p:tgtEl>
                                          <p:spTgt spid="85"/>
                                        </p:tgtEl>
                                        <p:attrNameLst>
                                          <p:attrName>ppt_x</p:attrName>
                                        </p:attrNameLst>
                                      </p:cBhvr>
                                      <p:tavLst>
                                        <p:tav tm="0">
                                          <p:val>
                                            <p:strVal val="#ppt_x"/>
                                          </p:val>
                                        </p:tav>
                                        <p:tav tm="100000">
                                          <p:val>
                                            <p:strVal val="#ppt_x"/>
                                          </p:val>
                                        </p:tav>
                                      </p:tavLst>
                                    </p:anim>
                                    <p:anim calcmode="lin" valueType="num">
                                      <p:cBhvr>
                                        <p:cTn id="85" dur="1000" fill="hold"/>
                                        <p:tgtEl>
                                          <p:spTgt spid="8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1000"/>
                                        <p:tgtEl>
                                          <p:spTgt spid="84"/>
                                        </p:tgtEl>
                                      </p:cBhvr>
                                    </p:animEffect>
                                    <p:anim calcmode="lin" valueType="num">
                                      <p:cBhvr>
                                        <p:cTn id="89" dur="1000" fill="hold"/>
                                        <p:tgtEl>
                                          <p:spTgt spid="84"/>
                                        </p:tgtEl>
                                        <p:attrNameLst>
                                          <p:attrName>ppt_x</p:attrName>
                                        </p:attrNameLst>
                                      </p:cBhvr>
                                      <p:tavLst>
                                        <p:tav tm="0">
                                          <p:val>
                                            <p:strVal val="#ppt_x"/>
                                          </p:val>
                                        </p:tav>
                                        <p:tav tm="100000">
                                          <p:val>
                                            <p:strVal val="#ppt_x"/>
                                          </p:val>
                                        </p:tav>
                                      </p:tavLst>
                                    </p:anim>
                                    <p:anim calcmode="lin" valueType="num">
                                      <p:cBhvr>
                                        <p:cTn id="9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1000"/>
                                        <p:tgtEl>
                                          <p:spTgt spid="16"/>
                                        </p:tgtEl>
                                      </p:cBhvr>
                                    </p:animEffect>
                                    <p:anim calcmode="lin" valueType="num">
                                      <p:cBhvr>
                                        <p:cTn id="96" dur="1000" fill="hold"/>
                                        <p:tgtEl>
                                          <p:spTgt spid="16"/>
                                        </p:tgtEl>
                                        <p:attrNameLst>
                                          <p:attrName>ppt_x</p:attrName>
                                        </p:attrNameLst>
                                      </p:cBhvr>
                                      <p:tavLst>
                                        <p:tav tm="0">
                                          <p:val>
                                            <p:strVal val="#ppt_x"/>
                                          </p:val>
                                        </p:tav>
                                        <p:tav tm="100000">
                                          <p:val>
                                            <p:strVal val="#ppt_x"/>
                                          </p:val>
                                        </p:tav>
                                      </p:tavLst>
                                    </p:anim>
                                    <p:anim calcmode="lin" valueType="num">
                                      <p:cBhvr>
                                        <p:cTn id="97" dur="1000" fill="hold"/>
                                        <p:tgtEl>
                                          <p:spTgt spid="16"/>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anim calcmode="lin" valueType="num">
                                      <p:cBhvr>
                                        <p:cTn id="101" dur="1000" fill="hold"/>
                                        <p:tgtEl>
                                          <p:spTgt spid="12"/>
                                        </p:tgtEl>
                                        <p:attrNameLst>
                                          <p:attrName>ppt_x</p:attrName>
                                        </p:attrNameLst>
                                      </p:cBhvr>
                                      <p:tavLst>
                                        <p:tav tm="0">
                                          <p:val>
                                            <p:strVal val="#ppt_x"/>
                                          </p:val>
                                        </p:tav>
                                        <p:tav tm="100000">
                                          <p:val>
                                            <p:strVal val="#ppt_x"/>
                                          </p:val>
                                        </p:tav>
                                      </p:tavLst>
                                    </p:anim>
                                    <p:anim calcmode="lin" valueType="num">
                                      <p:cBhvr>
                                        <p:cTn id="102" dur="1000" fill="hold"/>
                                        <p:tgtEl>
                                          <p:spTgt spid="12"/>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1000"/>
                                        <p:tgtEl>
                                          <p:spTgt spid="45"/>
                                        </p:tgtEl>
                                      </p:cBhvr>
                                    </p:animEffect>
                                    <p:anim calcmode="lin" valueType="num">
                                      <p:cBhvr>
                                        <p:cTn id="106" dur="1000" fill="hold"/>
                                        <p:tgtEl>
                                          <p:spTgt spid="45"/>
                                        </p:tgtEl>
                                        <p:attrNameLst>
                                          <p:attrName>ppt_x</p:attrName>
                                        </p:attrNameLst>
                                      </p:cBhvr>
                                      <p:tavLst>
                                        <p:tav tm="0">
                                          <p:val>
                                            <p:strVal val="#ppt_x"/>
                                          </p:val>
                                        </p:tav>
                                        <p:tav tm="100000">
                                          <p:val>
                                            <p:strVal val="#ppt_x"/>
                                          </p:val>
                                        </p:tav>
                                      </p:tavLst>
                                    </p:anim>
                                    <p:anim calcmode="lin" valueType="num">
                                      <p:cBhvr>
                                        <p:cTn id="107" dur="10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1000"/>
                                        <p:tgtEl>
                                          <p:spTgt spid="15"/>
                                        </p:tgtEl>
                                      </p:cBhvr>
                                    </p:animEffect>
                                    <p:anim calcmode="lin" valueType="num">
                                      <p:cBhvr>
                                        <p:cTn id="116" dur="1000" fill="hold"/>
                                        <p:tgtEl>
                                          <p:spTgt spid="15"/>
                                        </p:tgtEl>
                                        <p:attrNameLst>
                                          <p:attrName>ppt_x</p:attrName>
                                        </p:attrNameLst>
                                      </p:cBhvr>
                                      <p:tavLst>
                                        <p:tav tm="0">
                                          <p:val>
                                            <p:strVal val="#ppt_x"/>
                                          </p:val>
                                        </p:tav>
                                        <p:tav tm="100000">
                                          <p:val>
                                            <p:strVal val="#ppt_x"/>
                                          </p:val>
                                        </p:tav>
                                      </p:tavLst>
                                    </p:anim>
                                    <p:anim calcmode="lin" valueType="num">
                                      <p:cBhvr>
                                        <p:cTn id="1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1" grpId="0" animBg="1"/>
      <p:bldP spid="84"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Yammer with sites</a:t>
            </a:r>
            <a:endParaRPr lang="en-US" sz="7200" dirty="0"/>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smtClean="0"/>
              <a:t>What</a:t>
            </a:r>
          </a:p>
          <a:p>
            <a:pPr lvl="1"/>
            <a:r>
              <a:rPr lang="en-US" dirty="0" smtClean="0"/>
              <a:t>Integrate Yammer social feeds with SharePoint sites</a:t>
            </a:r>
          </a:p>
          <a:p>
            <a:r>
              <a:rPr lang="en-US" dirty="0" smtClean="0"/>
              <a:t>Why</a:t>
            </a:r>
          </a:p>
          <a:p>
            <a:pPr lvl="1"/>
            <a:r>
              <a:rPr lang="en-US" dirty="0" smtClean="0"/>
              <a:t>Combine social capabilities from Yammer with SharePoint collaboration capabilities</a:t>
            </a:r>
          </a:p>
          <a:p>
            <a:r>
              <a:rPr lang="en-US" dirty="0" smtClean="0"/>
              <a:t>How</a:t>
            </a:r>
          </a:p>
          <a:p>
            <a:pPr lvl="1"/>
            <a:r>
              <a:rPr lang="en-US" dirty="0" smtClean="0"/>
              <a:t>Use Yammer embed or REST APIs</a:t>
            </a:r>
          </a:p>
          <a:p>
            <a:pPr lvl="1"/>
            <a:r>
              <a:rPr lang="en-US" dirty="0" smtClean="0"/>
              <a:t>Embedding can be easily added to any page</a:t>
            </a:r>
          </a:p>
          <a:p>
            <a:pPr lvl="1"/>
            <a:r>
              <a:rPr lang="en-US" dirty="0" smtClean="0"/>
              <a:t>Can be configured to be present in site during site provisioning</a:t>
            </a:r>
            <a:endParaRPr lang="en-US" dirty="0"/>
          </a:p>
        </p:txBody>
      </p:sp>
      <p:sp>
        <p:nvSpPr>
          <p:cNvPr id="3" name="Title 2"/>
          <p:cNvSpPr>
            <a:spLocks noGrp="1"/>
          </p:cNvSpPr>
          <p:nvPr>
            <p:ph type="title"/>
          </p:nvPr>
        </p:nvSpPr>
        <p:spPr/>
        <p:txBody>
          <a:bodyPr/>
          <a:lstStyle/>
          <a:p>
            <a:r>
              <a:rPr lang="en-US" smtClean="0"/>
              <a:t>Yammer and SharePoint</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2182865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19819" y="1065825"/>
            <a:ext cx="5855652" cy="5706779"/>
          </a:xfrm>
          <a:prstGeom prst="rect">
            <a:avLst/>
          </a:prstGeom>
        </p:spPr>
      </p:pic>
      <p:cxnSp>
        <p:nvCxnSpPr>
          <p:cNvPr id="5" name="Straight Connector 4"/>
          <p:cNvCxnSpPr/>
          <p:nvPr/>
        </p:nvCxnSpPr>
        <p:spPr>
          <a:xfrm flipH="1" flipV="1">
            <a:off x="8011491" y="2736167"/>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9301038" y="2537029"/>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Latest user network activities</a:t>
            </a:r>
          </a:p>
        </p:txBody>
      </p:sp>
      <p:cxnSp>
        <p:nvCxnSpPr>
          <p:cNvPr id="7" name="Straight Connector 6"/>
          <p:cNvCxnSpPr>
            <a:stCxn id="8" idx="1"/>
          </p:cNvCxnSpPr>
          <p:nvPr/>
        </p:nvCxnSpPr>
        <p:spPr>
          <a:xfrm flipH="1">
            <a:off x="7546638" y="1257726"/>
            <a:ext cx="1592557" cy="12653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 name="TextBox 4"/>
          <p:cNvSpPr txBox="1"/>
          <p:nvPr/>
        </p:nvSpPr>
        <p:spPr>
          <a:xfrm>
            <a:off x="9139195" y="1044363"/>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cxnSp>
        <p:nvCxnSpPr>
          <p:cNvPr id="10" name="Straight Connector 9"/>
          <p:cNvCxnSpPr/>
          <p:nvPr/>
        </p:nvCxnSpPr>
        <p:spPr>
          <a:xfrm flipH="1" flipV="1">
            <a:off x="8011491" y="3941555"/>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9301038" y="3742416"/>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Communities and groups</a:t>
            </a:r>
          </a:p>
        </p:txBody>
      </p:sp>
      <p:cxnSp>
        <p:nvCxnSpPr>
          <p:cNvPr id="12" name="Straight Connector 11"/>
          <p:cNvCxnSpPr/>
          <p:nvPr/>
        </p:nvCxnSpPr>
        <p:spPr>
          <a:xfrm flipH="1" flipV="1">
            <a:off x="8011491" y="5525539"/>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9301038" y="5418686"/>
            <a:ext cx="1472893" cy="24215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User’s network</a:t>
            </a:r>
          </a:p>
        </p:txBody>
      </p:sp>
      <p:cxnSp>
        <p:nvCxnSpPr>
          <p:cNvPr id="16" name="Straight Connector 15"/>
          <p:cNvCxnSpPr/>
          <p:nvPr/>
        </p:nvCxnSpPr>
        <p:spPr>
          <a:xfrm>
            <a:off x="1347995" y="5525538"/>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7" name="TextBox 4"/>
          <p:cNvSpPr txBox="1"/>
          <p:nvPr/>
        </p:nvSpPr>
        <p:spPr>
          <a:xfrm>
            <a:off x="1104284" y="4573897"/>
            <a:ext cx="1783968" cy="1903281"/>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Personal messages feed directly in the front page of the Intranet or specific group feeds in the other sites</a:t>
            </a:r>
          </a:p>
          <a:p>
            <a:pPr marL="0" lvl="1"/>
            <a:endParaRPr lang="en-US" sz="1200" dirty="0">
              <a:solidFill>
                <a:schemeClr val="bg1"/>
              </a:solidFill>
            </a:endParaRPr>
          </a:p>
          <a:p>
            <a:pPr marL="0" lvl="1"/>
            <a:r>
              <a:rPr lang="en-US" sz="1200" dirty="0">
                <a:solidFill>
                  <a:schemeClr val="bg1"/>
                </a:solidFill>
              </a:rPr>
              <a:t>Create page specific discussions using </a:t>
            </a:r>
            <a:r>
              <a:rPr lang="en-US" sz="1200" dirty="0" err="1">
                <a:solidFill>
                  <a:schemeClr val="bg1"/>
                </a:solidFill>
              </a:rPr>
              <a:t>OpenGraph</a:t>
            </a:r>
            <a:r>
              <a:rPr lang="en-US" sz="1200" dirty="0">
                <a:solidFill>
                  <a:schemeClr val="bg1"/>
                </a:solidFill>
              </a:rPr>
              <a:t> option for specific URL</a:t>
            </a:r>
          </a:p>
        </p:txBody>
      </p:sp>
      <p:sp>
        <p:nvSpPr>
          <p:cNvPr id="3" name="Title 2"/>
          <p:cNvSpPr>
            <a:spLocks noGrp="1"/>
          </p:cNvSpPr>
          <p:nvPr>
            <p:ph type="title"/>
          </p:nvPr>
        </p:nvSpPr>
        <p:spPr/>
        <p:txBody>
          <a:bodyPr/>
          <a:lstStyle/>
          <a:p>
            <a:r>
              <a:rPr lang="en-US" dirty="0"/>
              <a:t>Yammer integration to </a:t>
            </a:r>
            <a:r>
              <a:rPr lang="en-US" dirty="0" smtClean="0"/>
              <a:t>SharePoint</a:t>
            </a:r>
            <a:br>
              <a:rPr lang="en-US" dirty="0" smtClean="0"/>
            </a:br>
            <a:r>
              <a:rPr lang="en-US" sz="2800" dirty="0" smtClean="0"/>
              <a:t>Sample Scenario</a:t>
            </a:r>
            <a:endParaRPr lang="en-US" dirty="0"/>
          </a:p>
        </p:txBody>
      </p:sp>
    </p:spTree>
    <p:extLst>
      <p:ext uri="{BB962C8B-B14F-4D97-AF65-F5344CB8AC3E}">
        <p14:creationId xmlns:p14="http://schemas.microsoft.com/office/powerpoint/2010/main" val="323786060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2"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2" fill="hold"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2"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childTnLst>
                          </p:cTn>
                        </p:par>
                        <p:par>
                          <p:cTn id="25" fill="hold">
                            <p:stCondLst>
                              <p:cond delay="4500"/>
                            </p:stCondLst>
                            <p:childTnLst>
                              <p:par>
                                <p:cTn id="26" presetID="10" presetClass="entr" presetSubtype="0"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22" presetClass="entr" presetSubtype="2"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p:stCondLst>
                              <p:cond delay="6000"/>
                            </p:stCondLst>
                            <p:childTnLst>
                              <p:par>
                                <p:cTn id="33" presetID="10" presetClass="entr" presetSubtype="0" fill="hold" grpId="0" nodeType="after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22" presetClass="entr" presetSubtype="2" fill="hold" nodeType="withEffect">
                                  <p:stCondLst>
                                    <p:cond delay="100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83989" y="1619999"/>
            <a:ext cx="5854150" cy="4471408"/>
          </a:xfrm>
          <a:prstGeom prst="rect">
            <a:avLst/>
          </a:prstGeom>
        </p:spPr>
      </p:pic>
      <p:cxnSp>
        <p:nvCxnSpPr>
          <p:cNvPr id="3" name="Straight Connector 2"/>
          <p:cNvCxnSpPr/>
          <p:nvPr/>
        </p:nvCxnSpPr>
        <p:spPr>
          <a:xfrm>
            <a:off x="1374006" y="4863039"/>
            <a:ext cx="2690239" cy="539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1130294" y="4372820"/>
            <a:ext cx="1783968" cy="98043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Embedded group feed. Group created automatically for the team site as part of the team site provisioning.</a:t>
            </a:r>
          </a:p>
        </p:txBody>
      </p:sp>
      <p:cxnSp>
        <p:nvCxnSpPr>
          <p:cNvPr id="5" name="Straight Connector 4"/>
          <p:cNvCxnSpPr/>
          <p:nvPr/>
        </p:nvCxnSpPr>
        <p:spPr>
          <a:xfrm>
            <a:off x="1335925" y="2612905"/>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1130294" y="2307186"/>
            <a:ext cx="1745888" cy="611438"/>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SharePoint team site with Yammer integration</a:t>
            </a:r>
          </a:p>
        </p:txBody>
      </p:sp>
      <p:pic>
        <p:nvPicPr>
          <p:cNvPr id="19" name="Picture 18"/>
          <p:cNvPicPr>
            <a:picLocks noChangeAspect="1"/>
          </p:cNvPicPr>
          <p:nvPr/>
        </p:nvPicPr>
        <p:blipFill>
          <a:blip r:embed="rId4"/>
          <a:stretch>
            <a:fillRect/>
          </a:stretch>
        </p:blipFill>
        <p:spPr>
          <a:xfrm>
            <a:off x="6873809" y="1906937"/>
            <a:ext cx="1964328" cy="346876"/>
          </a:xfrm>
          <a:prstGeom prst="rect">
            <a:avLst/>
          </a:prstGeom>
        </p:spPr>
      </p:pic>
      <p:pic>
        <p:nvPicPr>
          <p:cNvPr id="20" name="Picture 19"/>
          <p:cNvPicPr>
            <a:picLocks noChangeAspect="1"/>
          </p:cNvPicPr>
          <p:nvPr/>
        </p:nvPicPr>
        <p:blipFill>
          <a:blip r:embed="rId5"/>
          <a:stretch>
            <a:fillRect/>
          </a:stretch>
        </p:blipFill>
        <p:spPr>
          <a:xfrm>
            <a:off x="7873260" y="2271063"/>
            <a:ext cx="948703" cy="118588"/>
          </a:xfrm>
          <a:prstGeom prst="rect">
            <a:avLst/>
          </a:prstGeom>
        </p:spPr>
      </p:pic>
      <p:cxnSp>
        <p:nvCxnSpPr>
          <p:cNvPr id="21" name="Straight Connector 20"/>
          <p:cNvCxnSpPr>
            <a:stCxn id="22" idx="1"/>
          </p:cNvCxnSpPr>
          <p:nvPr/>
        </p:nvCxnSpPr>
        <p:spPr>
          <a:xfrm flipH="1">
            <a:off x="7496572" y="1861699"/>
            <a:ext cx="1449372" cy="77590"/>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2" name="TextBox 4"/>
          <p:cNvSpPr txBox="1"/>
          <p:nvPr/>
        </p:nvSpPr>
        <p:spPr>
          <a:xfrm>
            <a:off x="8945944" y="1648338"/>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sp>
        <p:nvSpPr>
          <p:cNvPr id="7" name="Title 6"/>
          <p:cNvSpPr>
            <a:spLocks noGrp="1"/>
          </p:cNvSpPr>
          <p:nvPr>
            <p:ph type="title"/>
          </p:nvPr>
        </p:nvSpPr>
        <p:spPr/>
        <p:txBody>
          <a:bodyPr/>
          <a:lstStyle/>
          <a:p>
            <a:r>
              <a:rPr lang="en-US" dirty="0" smtClean="0"/>
              <a:t>Yammer integration to SharePoint</a:t>
            </a:r>
            <a:br>
              <a:rPr lang="en-US" dirty="0" smtClean="0"/>
            </a:br>
            <a:r>
              <a:rPr lang="en-US" sz="2800" dirty="0"/>
              <a:t>Sample Scenario</a:t>
            </a:r>
            <a:endParaRPr lang="en-US" dirty="0"/>
          </a:p>
        </p:txBody>
      </p:sp>
    </p:spTree>
    <p:extLst>
      <p:ext uri="{BB962C8B-B14F-4D97-AF65-F5344CB8AC3E}">
        <p14:creationId xmlns:p14="http://schemas.microsoft.com/office/powerpoint/2010/main" val="308873881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2"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22" presetClass="entr" presetSubtype="2"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22" presetClass="entr" presetSubtype="2" fill="hold"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Social Experience with Yammer</a:t>
            </a:r>
            <a:endParaRPr lang="en-US" dirty="0"/>
          </a:p>
        </p:txBody>
      </p:sp>
      <p:grpSp>
        <p:nvGrpSpPr>
          <p:cNvPr id="4" name="Group 3"/>
          <p:cNvGrpSpPr/>
          <p:nvPr/>
        </p:nvGrpSpPr>
        <p:grpSpPr>
          <a:xfrm>
            <a:off x="5066884" y="930295"/>
            <a:ext cx="1594866" cy="1017824"/>
            <a:chOff x="5106414" y="2025147"/>
            <a:chExt cx="1595281" cy="1018089"/>
          </a:xfrm>
        </p:grpSpPr>
        <p:pic>
          <p:nvPicPr>
            <p:cNvPr id="5" name="Picture 4"/>
            <p:cNvPicPr>
              <a:picLocks noChangeAspect="1"/>
            </p:cNvPicPr>
            <p:nvPr/>
          </p:nvPicPr>
          <p:blipFill>
            <a:blip r:embed="rId3"/>
            <a:stretch>
              <a:fillRect/>
            </a:stretch>
          </p:blipFill>
          <p:spPr>
            <a:xfrm>
              <a:off x="5106414" y="2025147"/>
              <a:ext cx="1595281" cy="10180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805" y="2408535"/>
              <a:ext cx="524137" cy="442241"/>
            </a:xfrm>
            <a:prstGeom prst="rect">
              <a:avLst/>
            </a:prstGeom>
          </p:spPr>
        </p:pic>
      </p:grpSp>
      <p:grpSp>
        <p:nvGrpSpPr>
          <p:cNvPr id="7" name="Group 6"/>
          <p:cNvGrpSpPr/>
          <p:nvPr/>
        </p:nvGrpSpPr>
        <p:grpSpPr>
          <a:xfrm>
            <a:off x="1708191" y="2595802"/>
            <a:ext cx="2426133" cy="2172287"/>
            <a:chOff x="1708636" y="2595584"/>
            <a:chExt cx="2426765" cy="2172853"/>
          </a:xfrm>
        </p:grpSpPr>
        <p:grpSp>
          <p:nvGrpSpPr>
            <p:cNvPr id="8" name="Group 7"/>
            <p:cNvGrpSpPr/>
            <p:nvPr/>
          </p:nvGrpSpPr>
          <p:grpSpPr>
            <a:xfrm>
              <a:off x="1708636" y="2595584"/>
              <a:ext cx="2349080" cy="1898654"/>
              <a:chOff x="1676363" y="2467185"/>
              <a:chExt cx="2349080" cy="1898654"/>
            </a:xfrm>
          </p:grpSpPr>
          <p:grpSp>
            <p:nvGrpSpPr>
              <p:cNvPr id="10" name="Group 9"/>
              <p:cNvGrpSpPr/>
              <p:nvPr/>
            </p:nvGrpSpPr>
            <p:grpSpPr>
              <a:xfrm>
                <a:off x="1676363" y="2467185"/>
                <a:ext cx="1716556" cy="1721374"/>
                <a:chOff x="4383758" y="2146262"/>
                <a:chExt cx="2516893" cy="2647203"/>
              </a:xfrm>
            </p:grpSpPr>
            <p:sp>
              <p:nvSpPr>
                <p:cNvPr id="14" name="Rectangle 13"/>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5" name="Group 14"/>
                <p:cNvGrpSpPr/>
                <p:nvPr/>
              </p:nvGrpSpPr>
              <p:grpSpPr>
                <a:xfrm>
                  <a:off x="5421611" y="2886866"/>
                  <a:ext cx="1479040" cy="1043909"/>
                  <a:chOff x="4557447" y="1721445"/>
                  <a:chExt cx="1479040" cy="1043909"/>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pic>
                <p:nvPicPr>
                  <p:cNvPr id="25" name="Picture 24"/>
                  <p:cNvPicPr>
                    <a:picLocks noChangeAspect="1"/>
                  </p:cNvPicPr>
                  <p:nvPr/>
                </p:nvPicPr>
                <p:blipFill>
                  <a:blip r:embed="rId6"/>
                  <a:stretch>
                    <a:fillRect/>
                  </a:stretch>
                </p:blipFill>
                <p:spPr>
                  <a:xfrm>
                    <a:off x="5153580" y="1902539"/>
                    <a:ext cx="882907" cy="862815"/>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7"/>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8"/>
                  <a:stretch>
                    <a:fillRect/>
                  </a:stretch>
                </p:blipFill>
                <p:spPr>
                  <a:xfrm>
                    <a:off x="3875612" y="2714202"/>
                    <a:ext cx="694487" cy="898458"/>
                  </a:xfrm>
                  <a:prstGeom prst="rect">
                    <a:avLst/>
                  </a:prstGeom>
                </p:spPr>
              </p:pic>
            </p:grpSp>
          </p:grpSp>
          <p:grpSp>
            <p:nvGrpSpPr>
              <p:cNvPr id="11" name="Group 10"/>
              <p:cNvGrpSpPr/>
              <p:nvPr/>
            </p:nvGrpSpPr>
            <p:grpSpPr>
              <a:xfrm>
                <a:off x="2969441" y="3417688"/>
                <a:ext cx="1056002" cy="948151"/>
                <a:chOff x="4227553" y="2803074"/>
                <a:chExt cx="1056002" cy="948151"/>
              </a:xfrm>
            </p:grpSpPr>
            <p:pic>
              <p:nvPicPr>
                <p:cNvPr id="12" name="Picture 11"/>
                <p:cNvPicPr>
                  <a:picLocks noChangeAspect="1"/>
                </p:cNvPicPr>
                <p:nvPr/>
              </p:nvPicPr>
              <p:blipFill>
                <a:blip r:embed="rId9"/>
                <a:stretch>
                  <a:fillRect/>
                </a:stretch>
              </p:blipFill>
              <p:spPr>
                <a:xfrm>
                  <a:off x="4227553" y="2803074"/>
                  <a:ext cx="706330" cy="934372"/>
                </a:xfrm>
                <a:prstGeom prst="rect">
                  <a:avLst/>
                </a:prstGeom>
              </p:spPr>
            </p:pic>
            <p:pic>
              <p:nvPicPr>
                <p:cNvPr id="13" name="Picture 12"/>
                <p:cNvPicPr>
                  <a:picLocks noChangeAspect="1"/>
                </p:cNvPicPr>
                <p:nvPr/>
              </p:nvPicPr>
              <p:blipFill>
                <a:blip r:embed="rId10"/>
                <a:stretch>
                  <a:fillRect/>
                </a:stretch>
              </p:blipFill>
              <p:spPr>
                <a:xfrm>
                  <a:off x="4639567" y="3110282"/>
                  <a:ext cx="643988" cy="640943"/>
                </a:xfrm>
                <a:prstGeom prst="rect">
                  <a:avLst/>
                </a:prstGeom>
              </p:spPr>
            </p:pic>
          </p:grpSp>
        </p:grpSp>
        <p:sp>
          <p:nvSpPr>
            <p:cNvPr id="9" name="TextBox 8"/>
            <p:cNvSpPr txBox="1"/>
            <p:nvPr/>
          </p:nvSpPr>
          <p:spPr>
            <a:xfrm>
              <a:off x="2879160" y="4491566"/>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26" name="Group 25"/>
          <p:cNvGrpSpPr/>
          <p:nvPr/>
        </p:nvGrpSpPr>
        <p:grpSpPr>
          <a:xfrm>
            <a:off x="8481139" y="2638657"/>
            <a:ext cx="2646499" cy="2196196"/>
            <a:chOff x="8483349" y="2638451"/>
            <a:chExt cx="2647188" cy="2196768"/>
          </a:xfrm>
        </p:grpSpPr>
        <p:grpSp>
          <p:nvGrpSpPr>
            <p:cNvPr id="27" name="Group 26"/>
            <p:cNvGrpSpPr/>
            <p:nvPr/>
          </p:nvGrpSpPr>
          <p:grpSpPr>
            <a:xfrm>
              <a:off x="8586873" y="2638451"/>
              <a:ext cx="2543664" cy="1920671"/>
              <a:chOff x="7360502" y="2952359"/>
              <a:chExt cx="2543664" cy="1920671"/>
            </a:xfrm>
          </p:grpSpPr>
          <p:grpSp>
            <p:nvGrpSpPr>
              <p:cNvPr id="29" name="Group 28"/>
              <p:cNvGrpSpPr/>
              <p:nvPr/>
            </p:nvGrpSpPr>
            <p:grpSpPr>
              <a:xfrm>
                <a:off x="8187610" y="2952359"/>
                <a:ext cx="1716556" cy="1721374"/>
                <a:chOff x="4383758" y="2146262"/>
                <a:chExt cx="2516893" cy="2647203"/>
              </a:xfrm>
            </p:grpSpPr>
            <p:sp>
              <p:nvSpPr>
                <p:cNvPr id="33" name="Rectangle 32"/>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4" name="Group 33"/>
                <p:cNvGrpSpPr/>
                <p:nvPr/>
              </p:nvGrpSpPr>
              <p:grpSpPr>
                <a:xfrm>
                  <a:off x="5421611" y="2886866"/>
                  <a:ext cx="1479040" cy="1043909"/>
                  <a:chOff x="4557447" y="1721445"/>
                  <a:chExt cx="1479040" cy="1043909"/>
                </a:xfrm>
              </p:grpSpPr>
              <p:pic>
                <p:nvPicPr>
                  <p:cNvPr id="42" name="Picture 41"/>
                  <p:cNvPicPr>
                    <a:picLocks noChangeAspect="1"/>
                  </p:cNvPicPr>
                  <p:nvPr/>
                </p:nvPicPr>
                <p:blipFill>
                  <a:blip r:embed="rId5"/>
                  <a:stretch>
                    <a:fillRect/>
                  </a:stretch>
                </p:blipFill>
                <p:spPr>
                  <a:xfrm>
                    <a:off x="4557447" y="1902539"/>
                    <a:ext cx="477423" cy="839046"/>
                  </a:xfrm>
                  <a:prstGeom prst="rect">
                    <a:avLst/>
                  </a:prstGeom>
                </p:spPr>
              </p:pic>
              <p:pic>
                <p:nvPicPr>
                  <p:cNvPr id="43" name="Picture 42"/>
                  <p:cNvPicPr>
                    <a:picLocks noChangeAspect="1"/>
                  </p:cNvPicPr>
                  <p:nvPr/>
                </p:nvPicPr>
                <p:blipFill>
                  <a:blip r:embed="rId5"/>
                  <a:stretch>
                    <a:fillRect/>
                  </a:stretch>
                </p:blipFill>
                <p:spPr>
                  <a:xfrm>
                    <a:off x="4869643" y="1721445"/>
                    <a:ext cx="477423" cy="839046"/>
                  </a:xfrm>
                  <a:prstGeom prst="rect">
                    <a:avLst/>
                  </a:prstGeom>
                </p:spPr>
              </p:pic>
              <p:pic>
                <p:nvPicPr>
                  <p:cNvPr id="44" name="Picture 43"/>
                  <p:cNvPicPr>
                    <a:picLocks noChangeAspect="1"/>
                  </p:cNvPicPr>
                  <p:nvPr/>
                </p:nvPicPr>
                <p:blipFill>
                  <a:blip r:embed="rId6"/>
                  <a:stretch>
                    <a:fillRect/>
                  </a:stretch>
                </p:blipFill>
                <p:spPr>
                  <a:xfrm>
                    <a:off x="5153580" y="1902539"/>
                    <a:ext cx="882907" cy="862815"/>
                  </a:xfrm>
                  <a:prstGeom prst="rect">
                    <a:avLst/>
                  </a:prstGeom>
                </p:spPr>
              </p:pic>
            </p:grpSp>
            <p:grpSp>
              <p:nvGrpSpPr>
                <p:cNvPr id="35" name="Group 34"/>
                <p:cNvGrpSpPr/>
                <p:nvPr/>
              </p:nvGrpSpPr>
              <p:grpSpPr>
                <a:xfrm>
                  <a:off x="4880542" y="3820782"/>
                  <a:ext cx="944427" cy="972683"/>
                  <a:chOff x="3981885" y="2834055"/>
                  <a:chExt cx="944427" cy="972683"/>
                </a:xfrm>
              </p:grpSpPr>
              <p:pic>
                <p:nvPicPr>
                  <p:cNvPr id="39" name="Picture 38"/>
                  <p:cNvPicPr>
                    <a:picLocks noChangeAspect="1"/>
                  </p:cNvPicPr>
                  <p:nvPr/>
                </p:nvPicPr>
                <p:blipFill>
                  <a:blip r:embed="rId5"/>
                  <a:stretch>
                    <a:fillRect/>
                  </a:stretch>
                </p:blipFill>
                <p:spPr>
                  <a:xfrm>
                    <a:off x="3981885" y="2967692"/>
                    <a:ext cx="477423" cy="839046"/>
                  </a:xfrm>
                  <a:prstGeom prst="rect">
                    <a:avLst/>
                  </a:prstGeom>
                </p:spPr>
              </p:pic>
              <p:pic>
                <p:nvPicPr>
                  <p:cNvPr id="40" name="Picture 39"/>
                  <p:cNvPicPr>
                    <a:picLocks noChangeAspect="1"/>
                  </p:cNvPicPr>
                  <p:nvPr/>
                </p:nvPicPr>
                <p:blipFill>
                  <a:blip r:embed="rId5"/>
                  <a:stretch>
                    <a:fillRect/>
                  </a:stretch>
                </p:blipFill>
                <p:spPr>
                  <a:xfrm>
                    <a:off x="4269036" y="2834055"/>
                    <a:ext cx="477423" cy="839046"/>
                  </a:xfrm>
                  <a:prstGeom prst="rect">
                    <a:avLst/>
                  </a:prstGeom>
                </p:spPr>
              </p:pic>
              <p:pic>
                <p:nvPicPr>
                  <p:cNvPr id="41" name="Picture 40"/>
                  <p:cNvPicPr>
                    <a:picLocks noChangeAspect="1"/>
                  </p:cNvPicPr>
                  <p:nvPr/>
                </p:nvPicPr>
                <p:blipFill>
                  <a:blip r:embed="rId7"/>
                  <a:stretch>
                    <a:fillRect/>
                  </a:stretch>
                </p:blipFill>
                <p:spPr>
                  <a:xfrm>
                    <a:off x="4480085" y="3260431"/>
                    <a:ext cx="446227" cy="456212"/>
                  </a:xfrm>
                  <a:prstGeom prst="rect">
                    <a:avLst/>
                  </a:prstGeom>
                </p:spPr>
              </p:pic>
            </p:grpSp>
            <p:grpSp>
              <p:nvGrpSpPr>
                <p:cNvPr id="36" name="Group 35"/>
                <p:cNvGrpSpPr/>
                <p:nvPr/>
              </p:nvGrpSpPr>
              <p:grpSpPr>
                <a:xfrm>
                  <a:off x="4383758" y="2988031"/>
                  <a:ext cx="968998" cy="971748"/>
                  <a:chOff x="3601101" y="2714202"/>
                  <a:chExt cx="968998" cy="971748"/>
                </a:xfrm>
              </p:grpSpPr>
              <p:pic>
                <p:nvPicPr>
                  <p:cNvPr id="37" name="Picture 36"/>
                  <p:cNvPicPr>
                    <a:picLocks noChangeAspect="1"/>
                  </p:cNvPicPr>
                  <p:nvPr/>
                </p:nvPicPr>
                <p:blipFill>
                  <a:blip r:embed="rId5"/>
                  <a:stretch>
                    <a:fillRect/>
                  </a:stretch>
                </p:blipFill>
                <p:spPr>
                  <a:xfrm>
                    <a:off x="3601101" y="2846904"/>
                    <a:ext cx="477423" cy="839046"/>
                  </a:xfrm>
                  <a:prstGeom prst="rect">
                    <a:avLst/>
                  </a:prstGeom>
                </p:spPr>
              </p:pic>
              <p:pic>
                <p:nvPicPr>
                  <p:cNvPr id="38" name="Picture 37"/>
                  <p:cNvPicPr>
                    <a:picLocks noChangeAspect="1"/>
                  </p:cNvPicPr>
                  <p:nvPr/>
                </p:nvPicPr>
                <p:blipFill>
                  <a:blip r:embed="rId8"/>
                  <a:stretch>
                    <a:fillRect/>
                  </a:stretch>
                </p:blipFill>
                <p:spPr>
                  <a:xfrm>
                    <a:off x="3875612" y="2714202"/>
                    <a:ext cx="694487" cy="898458"/>
                  </a:xfrm>
                  <a:prstGeom prst="rect">
                    <a:avLst/>
                  </a:prstGeom>
                </p:spPr>
              </p:pic>
            </p:grpSp>
          </p:grpSp>
          <p:grpSp>
            <p:nvGrpSpPr>
              <p:cNvPr id="30" name="Group 29"/>
              <p:cNvGrpSpPr/>
              <p:nvPr/>
            </p:nvGrpSpPr>
            <p:grpSpPr>
              <a:xfrm>
                <a:off x="7360502" y="3928835"/>
                <a:ext cx="1059461" cy="944195"/>
                <a:chOff x="5907828" y="3305163"/>
                <a:chExt cx="1059461" cy="944195"/>
              </a:xfrm>
            </p:grpSpPr>
            <p:pic>
              <p:nvPicPr>
                <p:cNvPr id="31" name="Picture 30"/>
                <p:cNvPicPr>
                  <a:picLocks noChangeAspect="1"/>
                </p:cNvPicPr>
                <p:nvPr/>
              </p:nvPicPr>
              <p:blipFill>
                <a:blip r:embed="rId11"/>
                <a:stretch>
                  <a:fillRect/>
                </a:stretch>
              </p:blipFill>
              <p:spPr>
                <a:xfrm>
                  <a:off x="5907828" y="3305163"/>
                  <a:ext cx="713756" cy="944195"/>
                </a:xfrm>
                <a:prstGeom prst="rect">
                  <a:avLst/>
                </a:prstGeom>
              </p:spPr>
            </p:pic>
            <p:pic>
              <p:nvPicPr>
                <p:cNvPr id="32" name="Picture 31"/>
                <p:cNvPicPr>
                  <a:picLocks noChangeAspect="1"/>
                </p:cNvPicPr>
                <p:nvPr/>
              </p:nvPicPr>
              <p:blipFill>
                <a:blip r:embed="rId10"/>
                <a:stretch>
                  <a:fillRect/>
                </a:stretch>
              </p:blipFill>
              <p:spPr>
                <a:xfrm>
                  <a:off x="6323301" y="3607641"/>
                  <a:ext cx="643988" cy="640943"/>
                </a:xfrm>
                <a:prstGeom prst="rect">
                  <a:avLst/>
                </a:prstGeom>
              </p:spPr>
            </p:pic>
          </p:grpSp>
        </p:grpSp>
        <p:sp>
          <p:nvSpPr>
            <p:cNvPr id="28" name="TextBox 27"/>
            <p:cNvSpPr txBox="1"/>
            <p:nvPr/>
          </p:nvSpPr>
          <p:spPr>
            <a:xfrm>
              <a:off x="8483349" y="4558348"/>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45" name="Group 44"/>
          <p:cNvGrpSpPr/>
          <p:nvPr/>
        </p:nvGrpSpPr>
        <p:grpSpPr>
          <a:xfrm>
            <a:off x="5156671" y="4258157"/>
            <a:ext cx="2211590" cy="2419555"/>
            <a:chOff x="5187343" y="4042003"/>
            <a:chExt cx="2212166" cy="2420185"/>
          </a:xfrm>
        </p:grpSpPr>
        <p:grpSp>
          <p:nvGrpSpPr>
            <p:cNvPr id="46" name="Group 45"/>
            <p:cNvGrpSpPr/>
            <p:nvPr/>
          </p:nvGrpSpPr>
          <p:grpSpPr>
            <a:xfrm>
              <a:off x="5187343" y="4309559"/>
              <a:ext cx="2212166" cy="2152629"/>
              <a:chOff x="4592676" y="4144590"/>
              <a:chExt cx="2212166" cy="2152629"/>
            </a:xfrm>
          </p:grpSpPr>
          <p:grpSp>
            <p:nvGrpSpPr>
              <p:cNvPr id="48" name="Group 47"/>
              <p:cNvGrpSpPr/>
              <p:nvPr/>
            </p:nvGrpSpPr>
            <p:grpSpPr>
              <a:xfrm>
                <a:off x="4592676" y="4575845"/>
                <a:ext cx="1716556" cy="1721374"/>
                <a:chOff x="4383758" y="2146262"/>
                <a:chExt cx="2516893" cy="2647203"/>
              </a:xfrm>
            </p:grpSpPr>
            <p:sp>
              <p:nvSpPr>
                <p:cNvPr id="52" name="Rectangle 51"/>
                <p:cNvSpPr/>
                <p:nvPr/>
              </p:nvSpPr>
              <p:spPr bwMode="auto">
                <a:xfrm>
                  <a:off x="4537410" y="2146262"/>
                  <a:ext cx="2017542" cy="236558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53" name="Group 52"/>
                <p:cNvGrpSpPr/>
                <p:nvPr/>
              </p:nvGrpSpPr>
              <p:grpSpPr>
                <a:xfrm>
                  <a:off x="5421611" y="2886866"/>
                  <a:ext cx="1479040" cy="1043909"/>
                  <a:chOff x="4557447" y="1721445"/>
                  <a:chExt cx="1479040" cy="1043909"/>
                </a:xfrm>
              </p:grpSpPr>
              <p:pic>
                <p:nvPicPr>
                  <p:cNvPr id="61" name="Picture 60"/>
                  <p:cNvPicPr>
                    <a:picLocks noChangeAspect="1"/>
                  </p:cNvPicPr>
                  <p:nvPr/>
                </p:nvPicPr>
                <p:blipFill>
                  <a:blip r:embed="rId5"/>
                  <a:stretch>
                    <a:fillRect/>
                  </a:stretch>
                </p:blipFill>
                <p:spPr>
                  <a:xfrm>
                    <a:off x="4557447" y="1902539"/>
                    <a:ext cx="477423" cy="839046"/>
                  </a:xfrm>
                  <a:prstGeom prst="rect">
                    <a:avLst/>
                  </a:prstGeom>
                </p:spPr>
              </p:pic>
              <p:pic>
                <p:nvPicPr>
                  <p:cNvPr id="62" name="Picture 61"/>
                  <p:cNvPicPr>
                    <a:picLocks noChangeAspect="1"/>
                  </p:cNvPicPr>
                  <p:nvPr/>
                </p:nvPicPr>
                <p:blipFill>
                  <a:blip r:embed="rId5"/>
                  <a:stretch>
                    <a:fillRect/>
                  </a:stretch>
                </p:blipFill>
                <p:spPr>
                  <a:xfrm>
                    <a:off x="4869643" y="1721445"/>
                    <a:ext cx="477423" cy="839046"/>
                  </a:xfrm>
                  <a:prstGeom prst="rect">
                    <a:avLst/>
                  </a:prstGeom>
                </p:spPr>
              </p:pic>
              <p:pic>
                <p:nvPicPr>
                  <p:cNvPr id="63" name="Picture 62"/>
                  <p:cNvPicPr>
                    <a:picLocks noChangeAspect="1"/>
                  </p:cNvPicPr>
                  <p:nvPr/>
                </p:nvPicPr>
                <p:blipFill>
                  <a:blip r:embed="rId6"/>
                  <a:stretch>
                    <a:fillRect/>
                  </a:stretch>
                </p:blipFill>
                <p:spPr>
                  <a:xfrm>
                    <a:off x="5153580" y="1902539"/>
                    <a:ext cx="882907" cy="862815"/>
                  </a:xfrm>
                  <a:prstGeom prst="rect">
                    <a:avLst/>
                  </a:prstGeom>
                </p:spPr>
              </p:pic>
            </p:grpSp>
            <p:grpSp>
              <p:nvGrpSpPr>
                <p:cNvPr id="54" name="Group 53"/>
                <p:cNvGrpSpPr/>
                <p:nvPr/>
              </p:nvGrpSpPr>
              <p:grpSpPr>
                <a:xfrm>
                  <a:off x="4880542" y="3820782"/>
                  <a:ext cx="944427" cy="972683"/>
                  <a:chOff x="3981885" y="2834055"/>
                  <a:chExt cx="944427" cy="972683"/>
                </a:xfrm>
              </p:grpSpPr>
              <p:pic>
                <p:nvPicPr>
                  <p:cNvPr id="58" name="Picture 57"/>
                  <p:cNvPicPr>
                    <a:picLocks noChangeAspect="1"/>
                  </p:cNvPicPr>
                  <p:nvPr/>
                </p:nvPicPr>
                <p:blipFill>
                  <a:blip r:embed="rId5"/>
                  <a:stretch>
                    <a:fillRect/>
                  </a:stretch>
                </p:blipFill>
                <p:spPr>
                  <a:xfrm>
                    <a:off x="3981885" y="2967692"/>
                    <a:ext cx="477423" cy="839046"/>
                  </a:xfrm>
                  <a:prstGeom prst="rect">
                    <a:avLst/>
                  </a:prstGeom>
                </p:spPr>
              </p:pic>
              <p:pic>
                <p:nvPicPr>
                  <p:cNvPr id="59" name="Picture 58"/>
                  <p:cNvPicPr>
                    <a:picLocks noChangeAspect="1"/>
                  </p:cNvPicPr>
                  <p:nvPr/>
                </p:nvPicPr>
                <p:blipFill>
                  <a:blip r:embed="rId5"/>
                  <a:stretch>
                    <a:fillRect/>
                  </a:stretch>
                </p:blipFill>
                <p:spPr>
                  <a:xfrm>
                    <a:off x="4269036" y="2834055"/>
                    <a:ext cx="477423" cy="839046"/>
                  </a:xfrm>
                  <a:prstGeom prst="rect">
                    <a:avLst/>
                  </a:prstGeom>
                </p:spPr>
              </p:pic>
              <p:pic>
                <p:nvPicPr>
                  <p:cNvPr id="60" name="Picture 59"/>
                  <p:cNvPicPr>
                    <a:picLocks noChangeAspect="1"/>
                  </p:cNvPicPr>
                  <p:nvPr/>
                </p:nvPicPr>
                <p:blipFill>
                  <a:blip r:embed="rId7"/>
                  <a:stretch>
                    <a:fillRect/>
                  </a:stretch>
                </p:blipFill>
                <p:spPr>
                  <a:xfrm>
                    <a:off x="4480085" y="3260431"/>
                    <a:ext cx="446227" cy="456212"/>
                  </a:xfrm>
                  <a:prstGeom prst="rect">
                    <a:avLst/>
                  </a:prstGeom>
                </p:spPr>
              </p:pic>
            </p:grpSp>
            <p:grpSp>
              <p:nvGrpSpPr>
                <p:cNvPr id="55" name="Group 54"/>
                <p:cNvGrpSpPr/>
                <p:nvPr/>
              </p:nvGrpSpPr>
              <p:grpSpPr>
                <a:xfrm>
                  <a:off x="4383758" y="2988031"/>
                  <a:ext cx="968998" cy="971748"/>
                  <a:chOff x="3601101" y="2714202"/>
                  <a:chExt cx="968998" cy="971748"/>
                </a:xfrm>
              </p:grpSpPr>
              <p:pic>
                <p:nvPicPr>
                  <p:cNvPr id="56" name="Picture 55"/>
                  <p:cNvPicPr>
                    <a:picLocks noChangeAspect="1"/>
                  </p:cNvPicPr>
                  <p:nvPr/>
                </p:nvPicPr>
                <p:blipFill>
                  <a:blip r:embed="rId5"/>
                  <a:stretch>
                    <a:fillRect/>
                  </a:stretch>
                </p:blipFill>
                <p:spPr>
                  <a:xfrm>
                    <a:off x="3601101" y="2846904"/>
                    <a:ext cx="477423" cy="839046"/>
                  </a:xfrm>
                  <a:prstGeom prst="rect">
                    <a:avLst/>
                  </a:prstGeom>
                </p:spPr>
              </p:pic>
              <p:pic>
                <p:nvPicPr>
                  <p:cNvPr id="57" name="Picture 56"/>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9" name="Group 48"/>
              <p:cNvGrpSpPr/>
              <p:nvPr/>
            </p:nvGrpSpPr>
            <p:grpSpPr>
              <a:xfrm>
                <a:off x="5776518" y="4144590"/>
                <a:ext cx="1028324" cy="934372"/>
                <a:chOff x="3694734" y="4248584"/>
                <a:chExt cx="1028324" cy="934372"/>
              </a:xfrm>
            </p:grpSpPr>
            <p:pic>
              <p:nvPicPr>
                <p:cNvPr id="50" name="Picture 49"/>
                <p:cNvPicPr>
                  <a:picLocks noChangeAspect="1"/>
                </p:cNvPicPr>
                <p:nvPr/>
              </p:nvPicPr>
              <p:blipFill>
                <a:blip r:embed="rId12"/>
                <a:stretch>
                  <a:fillRect/>
                </a:stretch>
              </p:blipFill>
              <p:spPr>
                <a:xfrm>
                  <a:off x="3694734" y="4248584"/>
                  <a:ext cx="706330" cy="934372"/>
                </a:xfrm>
                <a:prstGeom prst="rect">
                  <a:avLst/>
                </a:prstGeom>
              </p:spPr>
            </p:pic>
            <p:pic>
              <p:nvPicPr>
                <p:cNvPr id="51" name="Picture 50"/>
                <p:cNvPicPr>
                  <a:picLocks noChangeAspect="1"/>
                </p:cNvPicPr>
                <p:nvPr/>
              </p:nvPicPr>
              <p:blipFill>
                <a:blip r:embed="rId10"/>
                <a:stretch>
                  <a:fillRect/>
                </a:stretch>
              </p:blipFill>
              <p:spPr>
                <a:xfrm>
                  <a:off x="4079070" y="4542013"/>
                  <a:ext cx="643988" cy="640943"/>
                </a:xfrm>
                <a:prstGeom prst="rect">
                  <a:avLst/>
                </a:prstGeom>
              </p:spPr>
            </p:pic>
          </p:grpSp>
        </p:grpSp>
        <p:sp>
          <p:nvSpPr>
            <p:cNvPr id="47" name="TextBox 46"/>
            <p:cNvSpPr txBox="1"/>
            <p:nvPr/>
          </p:nvSpPr>
          <p:spPr>
            <a:xfrm>
              <a:off x="6096324" y="4042003"/>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cxnSp>
        <p:nvCxnSpPr>
          <p:cNvPr id="64" name="Straight Arrow Connector 63"/>
          <p:cNvCxnSpPr/>
          <p:nvPr/>
        </p:nvCxnSpPr>
        <p:spPr>
          <a:xfrm flipV="1">
            <a:off x="5892286" y="2039983"/>
            <a:ext cx="202" cy="2603612"/>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p:nvPr/>
        </p:nvCxnSpPr>
        <p:spPr>
          <a:xfrm flipH="1" flipV="1">
            <a:off x="6340205" y="2097717"/>
            <a:ext cx="2980300" cy="1097273"/>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6" name="Straight Arrow Connector 65"/>
          <p:cNvCxnSpPr/>
          <p:nvPr/>
        </p:nvCxnSpPr>
        <p:spPr>
          <a:xfrm flipH="1">
            <a:off x="3528186" y="2024377"/>
            <a:ext cx="1907854" cy="1304710"/>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H="1" flipV="1">
            <a:off x="4062301" y="4470295"/>
            <a:ext cx="1049607" cy="4864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V="1">
            <a:off x="7503274" y="4474993"/>
            <a:ext cx="977865" cy="6643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H="1">
            <a:off x="7423004" y="4272706"/>
            <a:ext cx="977094" cy="658938"/>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a:off x="4124250" y="3801501"/>
            <a:ext cx="4362492" cy="9033"/>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p:nvPr/>
        </p:nvCxnSpPr>
        <p:spPr>
          <a:xfrm>
            <a:off x="4189066" y="4301013"/>
            <a:ext cx="1173555" cy="506175"/>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p:nvPr/>
        </p:nvCxnSpPr>
        <p:spPr>
          <a:xfrm>
            <a:off x="4159370" y="3979816"/>
            <a:ext cx="4303304" cy="0"/>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5594582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1000"/>
                                        <p:tgtEl>
                                          <p:spTgt spid="68"/>
                                        </p:tgtEl>
                                      </p:cBhvr>
                                    </p:animEffect>
                                    <p:anim calcmode="lin" valueType="num">
                                      <p:cBhvr>
                                        <p:cTn id="28" dur="1000" fill="hold"/>
                                        <p:tgtEl>
                                          <p:spTgt spid="68"/>
                                        </p:tgtEl>
                                        <p:attrNameLst>
                                          <p:attrName>ppt_x</p:attrName>
                                        </p:attrNameLst>
                                      </p:cBhvr>
                                      <p:tavLst>
                                        <p:tav tm="0">
                                          <p:val>
                                            <p:strVal val="#ppt_x"/>
                                          </p:val>
                                        </p:tav>
                                        <p:tav tm="100000">
                                          <p:val>
                                            <p:strVal val="#ppt_x"/>
                                          </p:val>
                                        </p:tav>
                                      </p:tavLst>
                                    </p:anim>
                                    <p:anim calcmode="lin" valueType="num">
                                      <p:cBhvr>
                                        <p:cTn id="29" dur="1000" fill="hold"/>
                                        <p:tgtEl>
                                          <p:spTgt spid="6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1000"/>
                                        <p:tgtEl>
                                          <p:spTgt spid="69"/>
                                        </p:tgtEl>
                                      </p:cBhvr>
                                    </p:animEffect>
                                    <p:anim calcmode="lin" valueType="num">
                                      <p:cBhvr>
                                        <p:cTn id="33" dur="1000" fill="hold"/>
                                        <p:tgtEl>
                                          <p:spTgt spid="69"/>
                                        </p:tgtEl>
                                        <p:attrNameLst>
                                          <p:attrName>ppt_x</p:attrName>
                                        </p:attrNameLst>
                                      </p:cBhvr>
                                      <p:tavLst>
                                        <p:tav tm="0">
                                          <p:val>
                                            <p:strVal val="#ppt_x"/>
                                          </p:val>
                                        </p:tav>
                                        <p:tav tm="100000">
                                          <p:val>
                                            <p:strVal val="#ppt_x"/>
                                          </p:val>
                                        </p:tav>
                                      </p:tavLst>
                                    </p:anim>
                                    <p:anim calcmode="lin" valueType="num">
                                      <p:cBhvr>
                                        <p:cTn id="34" dur="1000" fill="hold"/>
                                        <p:tgtEl>
                                          <p:spTgt spid="6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1000"/>
                                        <p:tgtEl>
                                          <p:spTgt spid="72"/>
                                        </p:tgtEl>
                                      </p:cBhvr>
                                    </p:animEffect>
                                    <p:anim calcmode="lin" valueType="num">
                                      <p:cBhvr>
                                        <p:cTn id="48" dur="1000" fill="hold"/>
                                        <p:tgtEl>
                                          <p:spTgt spid="72"/>
                                        </p:tgtEl>
                                        <p:attrNameLst>
                                          <p:attrName>ppt_x</p:attrName>
                                        </p:attrNameLst>
                                      </p:cBhvr>
                                      <p:tavLst>
                                        <p:tav tm="0">
                                          <p:val>
                                            <p:strVal val="#ppt_x"/>
                                          </p:val>
                                        </p:tav>
                                        <p:tav tm="100000">
                                          <p:val>
                                            <p:strVal val="#ppt_x"/>
                                          </p:val>
                                        </p:tav>
                                      </p:tavLst>
                                    </p:anim>
                                    <p:anim calcmode="lin" valueType="num">
                                      <p:cBhvr>
                                        <p:cTn id="4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smtClean="0">
                <a:latin typeface="Segoe UI Light" panose="020B0502040204020203" pitchFamily="34" charset="0"/>
                <a:cs typeface="Segoe UI Light" panose="020B0502040204020203" pitchFamily="34" charset="0"/>
              </a:rPr>
              <a:t>Manual association for Yammer feeds to SharePoint – How to do in practice?</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Yammer integration to team sites</a:t>
            </a:r>
          </a:p>
        </p:txBody>
      </p:sp>
      <p:sp>
        <p:nvSpPr>
          <p:cNvPr id="2" name="TextBox 1"/>
          <p:cNvSpPr txBox="1"/>
          <p:nvPr/>
        </p:nvSpPr>
        <p:spPr>
          <a:xfrm>
            <a:off x="35560" y="6581299"/>
            <a:ext cx="9062096" cy="246221"/>
          </a:xfrm>
          <a:prstGeom prst="rect">
            <a:avLst/>
          </a:prstGeom>
          <a:noFill/>
        </p:spPr>
        <p:txBody>
          <a:bodyPr wrap="none" lIns="0" tIns="0" rIns="0" bIns="0" rtlCol="0">
            <a:spAutoFit/>
          </a:bodyPr>
          <a:lstStyle/>
          <a:p>
            <a:r>
              <a:rPr lang="fi-FI" sz="1600" i="1" spc="-70" dirty="0" smtClean="0">
                <a:gradFill>
                  <a:gsLst>
                    <a:gs pos="2917">
                      <a:schemeClr val="bg2"/>
                    </a:gs>
                    <a:gs pos="95000">
                      <a:schemeClr val="bg2"/>
                    </a:gs>
                  </a:gsLst>
                  <a:lin ang="5400000" scaled="0"/>
                </a:gradFill>
              </a:rPr>
              <a:t>Note. See following for automation: https</a:t>
            </a:r>
            <a:r>
              <a:rPr lang="fi-FI" sz="1600" i="1" spc="-70" dirty="0">
                <a:gradFill>
                  <a:gsLst>
                    <a:gs pos="2917">
                      <a:schemeClr val="bg2"/>
                    </a:gs>
                    <a:gs pos="95000">
                      <a:schemeClr val="bg2"/>
                    </a:gs>
                  </a:gsLst>
                  <a:lin ang="5400000" scaled="0"/>
                </a:gradFill>
              </a:rPr>
              <a:t>://</a:t>
            </a:r>
            <a:r>
              <a:rPr lang="fi-FI" sz="1600" i="1" spc="-70" dirty="0" smtClean="0">
                <a:gradFill>
                  <a:gsLst>
                    <a:gs pos="2917">
                      <a:schemeClr val="bg2"/>
                    </a:gs>
                    <a:gs pos="95000">
                      <a:schemeClr val="bg2"/>
                    </a:gs>
                  </a:gsLst>
                  <a:lin ang="5400000" scaled="0"/>
                </a:gradFill>
              </a:rPr>
              <a:t>github.com/OfficeDev/PnP/tree/dev/Scenarios/Provisioning.Yammer</a:t>
            </a:r>
            <a:endParaRPr lang="fi-FI" sz="1600" i="1"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22169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497022" y="3184031"/>
            <a:ext cx="2366064" cy="641895"/>
            <a:chOff x="497022" y="3184031"/>
            <a:chExt cx="2366064" cy="641895"/>
          </a:xfrm>
        </p:grpSpPr>
        <p:sp>
          <p:nvSpPr>
            <p:cNvPr id="72" name="TextBox 71"/>
            <p:cNvSpPr txBox="1"/>
            <p:nvPr/>
          </p:nvSpPr>
          <p:spPr>
            <a:xfrm>
              <a:off x="1034301"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3" name="Picture 72"/>
            <p:cNvPicPr>
              <a:picLocks noChangeAspect="1"/>
            </p:cNvPicPr>
            <p:nvPr/>
          </p:nvPicPr>
          <p:blipFill>
            <a:blip r:embed="rId2"/>
            <a:stretch>
              <a:fillRect/>
            </a:stretch>
          </p:blipFill>
          <p:spPr>
            <a:xfrm>
              <a:off x="497022" y="3184031"/>
              <a:ext cx="2366064" cy="330918"/>
            </a:xfrm>
            <a:prstGeom prst="rect">
              <a:avLst/>
            </a:prstGeom>
          </p:spPr>
        </p:pic>
      </p:grpSp>
      <p:grpSp>
        <p:nvGrpSpPr>
          <p:cNvPr id="74" name="Group 73"/>
          <p:cNvGrpSpPr/>
          <p:nvPr/>
        </p:nvGrpSpPr>
        <p:grpSpPr>
          <a:xfrm>
            <a:off x="8902565" y="2847968"/>
            <a:ext cx="2815940" cy="1268797"/>
            <a:chOff x="8818860" y="2775703"/>
            <a:chExt cx="2815940" cy="1268797"/>
          </a:xfrm>
        </p:grpSpPr>
        <p:sp>
          <p:nvSpPr>
            <p:cNvPr id="75" name="TextBox 74"/>
            <p:cNvSpPr txBox="1"/>
            <p:nvPr/>
          </p:nvSpPr>
          <p:spPr>
            <a:xfrm>
              <a:off x="9100085" y="3736723"/>
              <a:ext cx="2423549" cy="307777"/>
            </a:xfrm>
            <a:prstGeom prst="rect">
              <a:avLst/>
            </a:prstGeom>
            <a:noFill/>
          </p:spPr>
          <p:txBody>
            <a:bodyPr wrap="none" lIns="0" tIns="0" rIns="0" bIns="0" rtlCol="0">
              <a:spAutoFit/>
            </a:bodyPr>
            <a:lstStyle/>
            <a:p>
              <a:pPr algn="ctr"/>
              <a:r>
                <a:rPr lang="en-US" sz="2000" spc="-70" dirty="0" smtClean="0">
                  <a:solidFill>
                    <a:schemeClr val="bg1"/>
                  </a:solidFill>
                </a:rPr>
                <a:t>Customization patterns</a:t>
              </a:r>
              <a:endParaRPr lang="en-GB" sz="2000" spc="-70" dirty="0" smtClean="0">
                <a:solidFill>
                  <a:schemeClr val="bg1"/>
                </a:solidFill>
              </a:endParaRP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860" y="2775703"/>
              <a:ext cx="2815940" cy="1100531"/>
            </a:xfrm>
            <a:prstGeom prst="rect">
              <a:avLst/>
            </a:prstGeom>
          </p:spPr>
        </p:pic>
      </p:grpSp>
      <p:grpSp>
        <p:nvGrpSpPr>
          <p:cNvPr id="77" name="Group 76"/>
          <p:cNvGrpSpPr/>
          <p:nvPr/>
        </p:nvGrpSpPr>
        <p:grpSpPr>
          <a:xfrm>
            <a:off x="3398389" y="2584173"/>
            <a:ext cx="2183251" cy="1921273"/>
            <a:chOff x="3398389" y="2584173"/>
            <a:chExt cx="2183251" cy="1921273"/>
          </a:xfrm>
        </p:grpSpPr>
        <p:sp>
          <p:nvSpPr>
            <p:cNvPr id="78" name="TextBox 77"/>
            <p:cNvSpPr txBox="1"/>
            <p:nvPr/>
          </p:nvSpPr>
          <p:spPr>
            <a:xfrm>
              <a:off x="3649176" y="3889893"/>
              <a:ext cx="1932464" cy="615553"/>
            </a:xfrm>
            <a:prstGeom prst="rect">
              <a:avLst/>
            </a:prstGeom>
            <a:noFill/>
          </p:spPr>
          <p:txBody>
            <a:bodyPr wrap="square" lIns="0" tIns="0" rIns="0" bIns="0" rtlCol="0">
              <a:spAutoFit/>
            </a:bodyPr>
            <a:lstStyle/>
            <a:p>
              <a:pPr algn="ctr"/>
              <a:r>
                <a:rPr lang="en-US" sz="2000" spc="-70" dirty="0" smtClean="0">
                  <a:solidFill>
                    <a:schemeClr val="bg1"/>
                  </a:solidFill>
                </a:rPr>
                <a:t>Custom attribute</a:t>
              </a:r>
              <a:br>
                <a:rPr lang="en-US" sz="2000" spc="-70" dirty="0" smtClean="0">
                  <a:solidFill>
                    <a:schemeClr val="bg1"/>
                  </a:solidFill>
                </a:rPr>
              </a:br>
              <a:r>
                <a:rPr lang="en-US" sz="2000" spc="-70" dirty="0" smtClean="0">
                  <a:solidFill>
                    <a:schemeClr val="bg1"/>
                  </a:solidFill>
                </a:rPr>
                <a:t>replication</a:t>
              </a:r>
              <a:endParaRPr lang="en-GB" sz="2000" spc="-70" dirty="0" smtClean="0">
                <a:solidFill>
                  <a:schemeClr val="bg1"/>
                </a:solidFill>
              </a:endParaRPr>
            </a:p>
          </p:txBody>
        </p:sp>
        <p:grpSp>
          <p:nvGrpSpPr>
            <p:cNvPr id="79" name="Group 78"/>
            <p:cNvGrpSpPr/>
            <p:nvPr/>
          </p:nvGrpSpPr>
          <p:grpSpPr>
            <a:xfrm>
              <a:off x="3398389" y="2584173"/>
              <a:ext cx="2161885" cy="1296623"/>
              <a:chOff x="6759576" y="4721225"/>
              <a:chExt cx="1563688" cy="920751"/>
            </a:xfrm>
          </p:grpSpPr>
          <p:sp>
            <p:nvSpPr>
              <p:cNvPr id="80" name="Freeform 7"/>
              <p:cNvSpPr>
                <a:spLocks/>
              </p:cNvSpPr>
              <p:nvPr/>
            </p:nvSpPr>
            <p:spPr bwMode="auto">
              <a:xfrm>
                <a:off x="6805613" y="5586413"/>
                <a:ext cx="711200" cy="55563"/>
              </a:xfrm>
              <a:custGeom>
                <a:avLst/>
                <a:gdLst>
                  <a:gd name="T0" fmla="*/ 916 w 953"/>
                  <a:gd name="T1" fmla="*/ 0 h 74"/>
                  <a:gd name="T2" fmla="*/ 37 w 953"/>
                  <a:gd name="T3" fmla="*/ 0 h 74"/>
                  <a:gd name="T4" fmla="*/ 0 w 953"/>
                  <a:gd name="T5" fmla="*/ 37 h 74"/>
                  <a:gd name="T6" fmla="*/ 37 w 953"/>
                  <a:gd name="T7" fmla="*/ 74 h 74"/>
                  <a:gd name="T8" fmla="*/ 916 w 953"/>
                  <a:gd name="T9" fmla="*/ 74 h 74"/>
                  <a:gd name="T10" fmla="*/ 953 w 953"/>
                  <a:gd name="T11" fmla="*/ 37 h 74"/>
                  <a:gd name="T12" fmla="*/ 916 w 95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53" h="74">
                    <a:moveTo>
                      <a:pt x="916" y="0"/>
                    </a:moveTo>
                    <a:cubicBezTo>
                      <a:pt x="37" y="0"/>
                      <a:pt x="37" y="0"/>
                      <a:pt x="37" y="0"/>
                    </a:cubicBezTo>
                    <a:cubicBezTo>
                      <a:pt x="17" y="0"/>
                      <a:pt x="0" y="16"/>
                      <a:pt x="0" y="37"/>
                    </a:cubicBezTo>
                    <a:cubicBezTo>
                      <a:pt x="0" y="57"/>
                      <a:pt x="17" y="74"/>
                      <a:pt x="37" y="74"/>
                    </a:cubicBezTo>
                    <a:cubicBezTo>
                      <a:pt x="916" y="74"/>
                      <a:pt x="916" y="74"/>
                      <a:pt x="916" y="74"/>
                    </a:cubicBezTo>
                    <a:cubicBezTo>
                      <a:pt x="936" y="74"/>
                      <a:pt x="953" y="57"/>
                      <a:pt x="953" y="37"/>
                    </a:cubicBezTo>
                    <a:cubicBezTo>
                      <a:pt x="953" y="16"/>
                      <a:pt x="936" y="0"/>
                      <a:pt x="91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8"/>
              <p:cNvSpPr>
                <a:spLocks/>
              </p:cNvSpPr>
              <p:nvPr/>
            </p:nvSpPr>
            <p:spPr bwMode="auto">
              <a:xfrm>
                <a:off x="7758113" y="5586413"/>
                <a:ext cx="538163" cy="55563"/>
              </a:xfrm>
              <a:custGeom>
                <a:avLst/>
                <a:gdLst>
                  <a:gd name="T0" fmla="*/ 684 w 721"/>
                  <a:gd name="T1" fmla="*/ 0 h 74"/>
                  <a:gd name="T2" fmla="*/ 37 w 721"/>
                  <a:gd name="T3" fmla="*/ 0 h 74"/>
                  <a:gd name="T4" fmla="*/ 0 w 721"/>
                  <a:gd name="T5" fmla="*/ 37 h 74"/>
                  <a:gd name="T6" fmla="*/ 37 w 721"/>
                  <a:gd name="T7" fmla="*/ 74 h 74"/>
                  <a:gd name="T8" fmla="*/ 684 w 721"/>
                  <a:gd name="T9" fmla="*/ 74 h 74"/>
                  <a:gd name="T10" fmla="*/ 721 w 721"/>
                  <a:gd name="T11" fmla="*/ 37 h 74"/>
                  <a:gd name="T12" fmla="*/ 684 w 721"/>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21" h="74">
                    <a:moveTo>
                      <a:pt x="684" y="0"/>
                    </a:moveTo>
                    <a:cubicBezTo>
                      <a:pt x="37" y="0"/>
                      <a:pt x="37" y="0"/>
                      <a:pt x="37" y="0"/>
                    </a:cubicBezTo>
                    <a:cubicBezTo>
                      <a:pt x="17" y="0"/>
                      <a:pt x="0" y="16"/>
                      <a:pt x="0" y="37"/>
                    </a:cubicBezTo>
                    <a:cubicBezTo>
                      <a:pt x="0" y="57"/>
                      <a:pt x="17" y="74"/>
                      <a:pt x="37" y="74"/>
                    </a:cubicBezTo>
                    <a:cubicBezTo>
                      <a:pt x="684" y="74"/>
                      <a:pt x="684" y="74"/>
                      <a:pt x="684" y="74"/>
                    </a:cubicBezTo>
                    <a:cubicBezTo>
                      <a:pt x="705" y="74"/>
                      <a:pt x="721" y="57"/>
                      <a:pt x="721" y="37"/>
                    </a:cubicBezTo>
                    <a:cubicBezTo>
                      <a:pt x="721" y="16"/>
                      <a:pt x="705" y="0"/>
                      <a:pt x="684"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9"/>
              <p:cNvSpPr>
                <a:spLocks/>
              </p:cNvSpPr>
              <p:nvPr/>
            </p:nvSpPr>
            <p:spPr bwMode="auto">
              <a:xfrm>
                <a:off x="7504113" y="5214938"/>
                <a:ext cx="136525" cy="133350"/>
              </a:xfrm>
              <a:custGeom>
                <a:avLst/>
                <a:gdLst>
                  <a:gd name="T0" fmla="*/ 63 w 86"/>
                  <a:gd name="T1" fmla="*/ 84 h 84"/>
                  <a:gd name="T2" fmla="*/ 0 w 86"/>
                  <a:gd name="T3" fmla="*/ 25 h 84"/>
                  <a:gd name="T4" fmla="*/ 22 w 86"/>
                  <a:gd name="T5" fmla="*/ 0 h 84"/>
                  <a:gd name="T6" fmla="*/ 86 w 86"/>
                  <a:gd name="T7" fmla="*/ 59 h 84"/>
                  <a:gd name="T8" fmla="*/ 63 w 86"/>
                  <a:gd name="T9" fmla="*/ 84 h 84"/>
                </a:gdLst>
                <a:ahLst/>
                <a:cxnLst>
                  <a:cxn ang="0">
                    <a:pos x="T0" y="T1"/>
                  </a:cxn>
                  <a:cxn ang="0">
                    <a:pos x="T2" y="T3"/>
                  </a:cxn>
                  <a:cxn ang="0">
                    <a:pos x="T4" y="T5"/>
                  </a:cxn>
                  <a:cxn ang="0">
                    <a:pos x="T6" y="T7"/>
                  </a:cxn>
                  <a:cxn ang="0">
                    <a:pos x="T8" y="T9"/>
                  </a:cxn>
                </a:cxnLst>
                <a:rect l="0" t="0" r="r" b="b"/>
                <a:pathLst>
                  <a:path w="86" h="84">
                    <a:moveTo>
                      <a:pt x="63" y="84"/>
                    </a:moveTo>
                    <a:lnTo>
                      <a:pt x="0" y="25"/>
                    </a:lnTo>
                    <a:lnTo>
                      <a:pt x="22" y="0"/>
                    </a:lnTo>
                    <a:lnTo>
                      <a:pt x="86" y="59"/>
                    </a:lnTo>
                    <a:lnTo>
                      <a:pt x="6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0"/>
              <p:cNvSpPr>
                <a:spLocks/>
              </p:cNvSpPr>
              <p:nvPr/>
            </p:nvSpPr>
            <p:spPr bwMode="auto">
              <a:xfrm>
                <a:off x="7605713" y="5307013"/>
                <a:ext cx="68263" cy="69850"/>
              </a:xfrm>
              <a:custGeom>
                <a:avLst/>
                <a:gdLst>
                  <a:gd name="T0" fmla="*/ 28 w 93"/>
                  <a:gd name="T1" fmla="*/ 79 h 93"/>
                  <a:gd name="T2" fmla="*/ 28 w 93"/>
                  <a:gd name="T3" fmla="*/ 80 h 93"/>
                  <a:gd name="T4" fmla="*/ 80 w 93"/>
                  <a:gd name="T5" fmla="*/ 78 h 93"/>
                  <a:gd name="T6" fmla="*/ 77 w 93"/>
                  <a:gd name="T7" fmla="*/ 27 h 93"/>
                  <a:gd name="T8" fmla="*/ 76 w 93"/>
                  <a:gd name="T9" fmla="*/ 26 h 93"/>
                  <a:gd name="T10" fmla="*/ 76 w 93"/>
                  <a:gd name="T11" fmla="*/ 26 h 93"/>
                  <a:gd name="T12" fmla="*/ 48 w 93"/>
                  <a:gd name="T13" fmla="*/ 0 h 93"/>
                  <a:gd name="T14" fmla="*/ 0 w 93"/>
                  <a:gd name="T15" fmla="*/ 54 h 93"/>
                  <a:gd name="T16" fmla="*/ 27 w 93"/>
                  <a:gd name="T17" fmla="*/ 79 h 93"/>
                  <a:gd name="T18" fmla="*/ 28 w 93"/>
                  <a:gd name="T19"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28" y="79"/>
                    </a:moveTo>
                    <a:cubicBezTo>
                      <a:pt x="28" y="79"/>
                      <a:pt x="28" y="80"/>
                      <a:pt x="28" y="80"/>
                    </a:cubicBezTo>
                    <a:cubicBezTo>
                      <a:pt x="43" y="93"/>
                      <a:pt x="66" y="92"/>
                      <a:pt x="80" y="78"/>
                    </a:cubicBezTo>
                    <a:cubicBezTo>
                      <a:pt x="93" y="63"/>
                      <a:pt x="92" y="40"/>
                      <a:pt x="77" y="27"/>
                    </a:cubicBezTo>
                    <a:cubicBezTo>
                      <a:pt x="77" y="26"/>
                      <a:pt x="76" y="26"/>
                      <a:pt x="76" y="26"/>
                    </a:cubicBezTo>
                    <a:cubicBezTo>
                      <a:pt x="76" y="26"/>
                      <a:pt x="76" y="26"/>
                      <a:pt x="76" y="26"/>
                    </a:cubicBezTo>
                    <a:cubicBezTo>
                      <a:pt x="48" y="0"/>
                      <a:pt x="48" y="0"/>
                      <a:pt x="48" y="0"/>
                    </a:cubicBezTo>
                    <a:cubicBezTo>
                      <a:pt x="0" y="54"/>
                      <a:pt x="0" y="54"/>
                      <a:pt x="0" y="54"/>
                    </a:cubicBezTo>
                    <a:cubicBezTo>
                      <a:pt x="27" y="79"/>
                      <a:pt x="27" y="79"/>
                      <a:pt x="27" y="79"/>
                    </a:cubicBezTo>
                    <a:lnTo>
                      <a:pt x="28" y="7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1"/>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2"/>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3"/>
              <p:cNvSpPr>
                <a:spLocks/>
              </p:cNvSpPr>
              <p:nvPr/>
            </p:nvSpPr>
            <p:spPr bwMode="auto">
              <a:xfrm>
                <a:off x="7621588" y="5307013"/>
                <a:ext cx="69850" cy="69850"/>
              </a:xfrm>
              <a:custGeom>
                <a:avLst/>
                <a:gdLst>
                  <a:gd name="T0" fmla="*/ 65 w 93"/>
                  <a:gd name="T1" fmla="*/ 79 h 93"/>
                  <a:gd name="T2" fmla="*/ 64 w 93"/>
                  <a:gd name="T3" fmla="*/ 80 h 93"/>
                  <a:gd name="T4" fmla="*/ 13 w 93"/>
                  <a:gd name="T5" fmla="*/ 78 h 93"/>
                  <a:gd name="T6" fmla="*/ 16 w 93"/>
                  <a:gd name="T7" fmla="*/ 27 h 93"/>
                  <a:gd name="T8" fmla="*/ 17 w 93"/>
                  <a:gd name="T9" fmla="*/ 26 h 93"/>
                  <a:gd name="T10" fmla="*/ 17 w 93"/>
                  <a:gd name="T11" fmla="*/ 26 h 93"/>
                  <a:gd name="T12" fmla="*/ 45 w 93"/>
                  <a:gd name="T13" fmla="*/ 0 h 93"/>
                  <a:gd name="T14" fmla="*/ 93 w 93"/>
                  <a:gd name="T15" fmla="*/ 54 h 93"/>
                  <a:gd name="T16" fmla="*/ 65 w 93"/>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65" y="79"/>
                    </a:moveTo>
                    <a:cubicBezTo>
                      <a:pt x="65" y="79"/>
                      <a:pt x="65" y="80"/>
                      <a:pt x="64" y="80"/>
                    </a:cubicBezTo>
                    <a:cubicBezTo>
                      <a:pt x="49" y="93"/>
                      <a:pt x="27" y="92"/>
                      <a:pt x="13" y="78"/>
                    </a:cubicBezTo>
                    <a:cubicBezTo>
                      <a:pt x="0" y="63"/>
                      <a:pt x="1" y="40"/>
                      <a:pt x="16" y="27"/>
                    </a:cubicBezTo>
                    <a:cubicBezTo>
                      <a:pt x="16" y="26"/>
                      <a:pt x="17" y="26"/>
                      <a:pt x="17" y="26"/>
                    </a:cubicBezTo>
                    <a:cubicBezTo>
                      <a:pt x="17" y="26"/>
                      <a:pt x="17" y="26"/>
                      <a:pt x="17" y="26"/>
                    </a:cubicBezTo>
                    <a:cubicBezTo>
                      <a:pt x="45" y="0"/>
                      <a:pt x="45" y="0"/>
                      <a:pt x="45" y="0"/>
                    </a:cubicBezTo>
                    <a:cubicBezTo>
                      <a:pt x="93" y="54"/>
                      <a:pt x="93" y="54"/>
                      <a:pt x="93" y="54"/>
                    </a:cubicBezTo>
                    <a:cubicBezTo>
                      <a:pt x="65" y="79"/>
                      <a:pt x="65" y="79"/>
                      <a:pt x="65"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4"/>
              <p:cNvSpPr>
                <a:spLocks/>
              </p:cNvSpPr>
              <p:nvPr/>
            </p:nvSpPr>
            <p:spPr bwMode="auto">
              <a:xfrm>
                <a:off x="723106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15"/>
              <p:cNvSpPr>
                <a:spLocks noChangeArrowheads="1"/>
              </p:cNvSpPr>
              <p:nvPr/>
            </p:nvSpPr>
            <p:spPr bwMode="auto">
              <a:xfrm>
                <a:off x="72310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6"/>
              <p:cNvSpPr>
                <a:spLocks noChangeArrowheads="1"/>
              </p:cNvSpPr>
              <p:nvPr/>
            </p:nvSpPr>
            <p:spPr bwMode="auto">
              <a:xfrm>
                <a:off x="72310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7"/>
              <p:cNvSpPr>
                <a:spLocks noChangeArrowheads="1"/>
              </p:cNvSpPr>
              <p:nvPr/>
            </p:nvSpPr>
            <p:spPr bwMode="auto">
              <a:xfrm>
                <a:off x="70977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18"/>
              <p:cNvSpPr>
                <a:spLocks noChangeArrowheads="1"/>
              </p:cNvSpPr>
              <p:nvPr/>
            </p:nvSpPr>
            <p:spPr bwMode="auto">
              <a:xfrm>
                <a:off x="70977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19"/>
              <p:cNvSpPr>
                <a:spLocks/>
              </p:cNvSpPr>
              <p:nvPr/>
            </p:nvSpPr>
            <p:spPr bwMode="auto">
              <a:xfrm>
                <a:off x="709771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0"/>
              <p:cNvSpPr>
                <a:spLocks/>
              </p:cNvSpPr>
              <p:nvPr/>
            </p:nvSpPr>
            <p:spPr bwMode="auto">
              <a:xfrm>
                <a:off x="7886701" y="5551488"/>
                <a:ext cx="111125" cy="61913"/>
              </a:xfrm>
              <a:custGeom>
                <a:avLst/>
                <a:gdLst>
                  <a:gd name="T0" fmla="*/ 0 w 70"/>
                  <a:gd name="T1" fmla="*/ 29 h 39"/>
                  <a:gd name="T2" fmla="*/ 31 w 70"/>
                  <a:gd name="T3" fmla="*/ 0 h 39"/>
                  <a:gd name="T4" fmla="*/ 70 w 70"/>
                  <a:gd name="T5" fmla="*/ 0 h 39"/>
                  <a:gd name="T6" fmla="*/ 70 w 70"/>
                  <a:gd name="T7" fmla="*/ 39 h 39"/>
                  <a:gd name="T8" fmla="*/ 0 w 70"/>
                  <a:gd name="T9" fmla="*/ 39 h 39"/>
                  <a:gd name="T10" fmla="*/ 0 w 70"/>
                  <a:gd name="T11" fmla="*/ 29 h 39"/>
                </a:gdLst>
                <a:ahLst/>
                <a:cxnLst>
                  <a:cxn ang="0">
                    <a:pos x="T0" y="T1"/>
                  </a:cxn>
                  <a:cxn ang="0">
                    <a:pos x="T2" y="T3"/>
                  </a:cxn>
                  <a:cxn ang="0">
                    <a:pos x="T4" y="T5"/>
                  </a:cxn>
                  <a:cxn ang="0">
                    <a:pos x="T6" y="T7"/>
                  </a:cxn>
                  <a:cxn ang="0">
                    <a:pos x="T8" y="T9"/>
                  </a:cxn>
                  <a:cxn ang="0">
                    <a:pos x="T10" y="T11"/>
                  </a:cxn>
                </a:cxnLst>
                <a:rect l="0" t="0" r="r" b="b"/>
                <a:pathLst>
                  <a:path w="70" h="39">
                    <a:moveTo>
                      <a:pt x="0" y="29"/>
                    </a:moveTo>
                    <a:lnTo>
                      <a:pt x="31" y="0"/>
                    </a:lnTo>
                    <a:lnTo>
                      <a:pt x="70" y="0"/>
                    </a:lnTo>
                    <a:lnTo>
                      <a:pt x="70"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Rectangle 21"/>
              <p:cNvSpPr>
                <a:spLocks noChangeArrowheads="1"/>
              </p:cNvSpPr>
              <p:nvPr/>
            </p:nvSpPr>
            <p:spPr bwMode="auto">
              <a:xfrm>
                <a:off x="79359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22"/>
              <p:cNvSpPr>
                <a:spLocks noChangeArrowheads="1"/>
              </p:cNvSpPr>
              <p:nvPr/>
            </p:nvSpPr>
            <p:spPr bwMode="auto">
              <a:xfrm>
                <a:off x="79359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3"/>
              <p:cNvSpPr>
                <a:spLocks noChangeArrowheads="1"/>
              </p:cNvSpPr>
              <p:nvPr/>
            </p:nvSpPr>
            <p:spPr bwMode="auto">
              <a:xfrm>
                <a:off x="80692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4"/>
              <p:cNvSpPr>
                <a:spLocks noChangeArrowheads="1"/>
              </p:cNvSpPr>
              <p:nvPr/>
            </p:nvSpPr>
            <p:spPr bwMode="auto">
              <a:xfrm>
                <a:off x="80692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25"/>
              <p:cNvSpPr>
                <a:spLocks/>
              </p:cNvSpPr>
              <p:nvPr/>
            </p:nvSpPr>
            <p:spPr bwMode="auto">
              <a:xfrm>
                <a:off x="8021638" y="5551488"/>
                <a:ext cx="109538" cy="61913"/>
              </a:xfrm>
              <a:custGeom>
                <a:avLst/>
                <a:gdLst>
                  <a:gd name="T0" fmla="*/ 0 w 69"/>
                  <a:gd name="T1" fmla="*/ 29 h 39"/>
                  <a:gd name="T2" fmla="*/ 30 w 69"/>
                  <a:gd name="T3" fmla="*/ 0 h 39"/>
                  <a:gd name="T4" fmla="*/ 69 w 69"/>
                  <a:gd name="T5" fmla="*/ 0 h 39"/>
                  <a:gd name="T6" fmla="*/ 69 w 69"/>
                  <a:gd name="T7" fmla="*/ 39 h 39"/>
                  <a:gd name="T8" fmla="*/ 0 w 69"/>
                  <a:gd name="T9" fmla="*/ 39 h 39"/>
                  <a:gd name="T10" fmla="*/ 0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0" y="29"/>
                    </a:moveTo>
                    <a:lnTo>
                      <a:pt x="30" y="0"/>
                    </a:lnTo>
                    <a:lnTo>
                      <a:pt x="69" y="0"/>
                    </a:lnTo>
                    <a:lnTo>
                      <a:pt x="69"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26"/>
              <p:cNvSpPr>
                <a:spLocks/>
              </p:cNvSpPr>
              <p:nvPr/>
            </p:nvSpPr>
            <p:spPr bwMode="auto">
              <a:xfrm>
                <a:off x="7794626" y="4908550"/>
                <a:ext cx="528638" cy="430213"/>
              </a:xfrm>
              <a:custGeom>
                <a:avLst/>
                <a:gdLst>
                  <a:gd name="T0" fmla="*/ 0 w 707"/>
                  <a:gd name="T1" fmla="*/ 36 h 576"/>
                  <a:gd name="T2" fmla="*/ 0 w 707"/>
                  <a:gd name="T3" fmla="*/ 540 h 576"/>
                  <a:gd name="T4" fmla="*/ 36 w 707"/>
                  <a:gd name="T5" fmla="*/ 576 h 576"/>
                  <a:gd name="T6" fmla="*/ 671 w 707"/>
                  <a:gd name="T7" fmla="*/ 576 h 576"/>
                  <a:gd name="T8" fmla="*/ 707 w 707"/>
                  <a:gd name="T9" fmla="*/ 540 h 576"/>
                  <a:gd name="T10" fmla="*/ 707 w 707"/>
                  <a:gd name="T11" fmla="*/ 36 h 576"/>
                  <a:gd name="T12" fmla="*/ 671 w 707"/>
                  <a:gd name="T13" fmla="*/ 0 h 576"/>
                  <a:gd name="T14" fmla="*/ 36 w 707"/>
                  <a:gd name="T15" fmla="*/ 0 h 576"/>
                  <a:gd name="T16" fmla="*/ 0 w 707"/>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576">
                    <a:moveTo>
                      <a:pt x="0" y="36"/>
                    </a:moveTo>
                    <a:cubicBezTo>
                      <a:pt x="0" y="540"/>
                      <a:pt x="0" y="540"/>
                      <a:pt x="0" y="540"/>
                    </a:cubicBezTo>
                    <a:cubicBezTo>
                      <a:pt x="0" y="540"/>
                      <a:pt x="0" y="576"/>
                      <a:pt x="36" y="576"/>
                    </a:cubicBezTo>
                    <a:cubicBezTo>
                      <a:pt x="671" y="576"/>
                      <a:pt x="671" y="576"/>
                      <a:pt x="671" y="576"/>
                    </a:cubicBezTo>
                    <a:cubicBezTo>
                      <a:pt x="671" y="576"/>
                      <a:pt x="707" y="576"/>
                      <a:pt x="707" y="540"/>
                    </a:cubicBezTo>
                    <a:cubicBezTo>
                      <a:pt x="707" y="36"/>
                      <a:pt x="707" y="36"/>
                      <a:pt x="707" y="36"/>
                    </a:cubicBezTo>
                    <a:cubicBezTo>
                      <a:pt x="707" y="36"/>
                      <a:pt x="707" y="0"/>
                      <a:pt x="671" y="0"/>
                    </a:cubicBezTo>
                    <a:cubicBezTo>
                      <a:pt x="36" y="0"/>
                      <a:pt x="36" y="0"/>
                      <a:pt x="36" y="0"/>
                    </a:cubicBezTo>
                    <a:cubicBezTo>
                      <a:pt x="36" y="0"/>
                      <a:pt x="0" y="0"/>
                      <a:pt x="0" y="36"/>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27"/>
              <p:cNvSpPr>
                <a:spLocks/>
              </p:cNvSpPr>
              <p:nvPr/>
            </p:nvSpPr>
            <p:spPr bwMode="auto">
              <a:xfrm>
                <a:off x="6759576" y="4848225"/>
                <a:ext cx="801688" cy="468313"/>
              </a:xfrm>
              <a:custGeom>
                <a:avLst/>
                <a:gdLst>
                  <a:gd name="T0" fmla="*/ 941 w 1073"/>
                  <a:gd name="T1" fmla="*/ 336 h 628"/>
                  <a:gd name="T2" fmla="*/ 949 w 1073"/>
                  <a:gd name="T3" fmla="*/ 292 h 628"/>
                  <a:gd name="T4" fmla="*/ 802 w 1073"/>
                  <a:gd name="T5" fmla="*/ 146 h 628"/>
                  <a:gd name="T6" fmla="*/ 762 w 1073"/>
                  <a:gd name="T7" fmla="*/ 152 h 628"/>
                  <a:gd name="T8" fmla="*/ 545 w 1073"/>
                  <a:gd name="T9" fmla="*/ 0 h 628"/>
                  <a:gd name="T10" fmla="*/ 317 w 1073"/>
                  <a:gd name="T11" fmla="*/ 200 h 628"/>
                  <a:gd name="T12" fmla="*/ 256 w 1073"/>
                  <a:gd name="T13" fmla="*/ 188 h 628"/>
                  <a:gd name="T14" fmla="*/ 96 w 1073"/>
                  <a:gd name="T15" fmla="*/ 349 h 628"/>
                  <a:gd name="T16" fmla="*/ 102 w 1073"/>
                  <a:gd name="T17" fmla="*/ 392 h 628"/>
                  <a:gd name="T18" fmla="*/ 0 w 1073"/>
                  <a:gd name="T19" fmla="*/ 509 h 628"/>
                  <a:gd name="T20" fmla="*/ 112 w 1073"/>
                  <a:gd name="T21" fmla="*/ 627 h 628"/>
                  <a:gd name="T22" fmla="*/ 112 w 1073"/>
                  <a:gd name="T23" fmla="*/ 628 h 628"/>
                  <a:gd name="T24" fmla="*/ 926 w 1073"/>
                  <a:gd name="T25" fmla="*/ 628 h 628"/>
                  <a:gd name="T26" fmla="*/ 1073 w 1073"/>
                  <a:gd name="T27" fmla="*/ 482 h 628"/>
                  <a:gd name="T28" fmla="*/ 941 w 1073"/>
                  <a:gd name="T29" fmla="*/ 33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3" h="628">
                    <a:moveTo>
                      <a:pt x="941" y="336"/>
                    </a:moveTo>
                    <a:cubicBezTo>
                      <a:pt x="946" y="322"/>
                      <a:pt x="949" y="308"/>
                      <a:pt x="949" y="292"/>
                    </a:cubicBezTo>
                    <a:cubicBezTo>
                      <a:pt x="949" y="211"/>
                      <a:pt x="883" y="146"/>
                      <a:pt x="802" y="146"/>
                    </a:cubicBezTo>
                    <a:cubicBezTo>
                      <a:pt x="788" y="146"/>
                      <a:pt x="775" y="148"/>
                      <a:pt x="762" y="152"/>
                    </a:cubicBezTo>
                    <a:cubicBezTo>
                      <a:pt x="729" y="63"/>
                      <a:pt x="645" y="0"/>
                      <a:pt x="545" y="0"/>
                    </a:cubicBezTo>
                    <a:cubicBezTo>
                      <a:pt x="428" y="0"/>
                      <a:pt x="332" y="87"/>
                      <a:pt x="317" y="200"/>
                    </a:cubicBezTo>
                    <a:cubicBezTo>
                      <a:pt x="298" y="193"/>
                      <a:pt x="278" y="188"/>
                      <a:pt x="256" y="188"/>
                    </a:cubicBezTo>
                    <a:cubicBezTo>
                      <a:pt x="168" y="188"/>
                      <a:pt x="96" y="260"/>
                      <a:pt x="96" y="349"/>
                    </a:cubicBezTo>
                    <a:cubicBezTo>
                      <a:pt x="96" y="364"/>
                      <a:pt x="98" y="378"/>
                      <a:pt x="102" y="392"/>
                    </a:cubicBezTo>
                    <a:cubicBezTo>
                      <a:pt x="44" y="400"/>
                      <a:pt x="0" y="449"/>
                      <a:pt x="0" y="509"/>
                    </a:cubicBezTo>
                    <a:cubicBezTo>
                      <a:pt x="0" y="572"/>
                      <a:pt x="49" y="624"/>
                      <a:pt x="112" y="627"/>
                    </a:cubicBezTo>
                    <a:cubicBezTo>
                      <a:pt x="112" y="628"/>
                      <a:pt x="112" y="628"/>
                      <a:pt x="112" y="628"/>
                    </a:cubicBezTo>
                    <a:cubicBezTo>
                      <a:pt x="926" y="628"/>
                      <a:pt x="926" y="628"/>
                      <a:pt x="926" y="628"/>
                    </a:cubicBezTo>
                    <a:cubicBezTo>
                      <a:pt x="1007" y="628"/>
                      <a:pt x="1073" y="563"/>
                      <a:pt x="1073" y="482"/>
                    </a:cubicBezTo>
                    <a:cubicBezTo>
                      <a:pt x="1073" y="406"/>
                      <a:pt x="1015" y="344"/>
                      <a:pt x="941" y="3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28"/>
              <p:cNvSpPr>
                <a:spLocks/>
              </p:cNvSpPr>
              <p:nvPr/>
            </p:nvSpPr>
            <p:spPr bwMode="auto">
              <a:xfrm>
                <a:off x="6831013" y="4987925"/>
                <a:ext cx="120650" cy="120650"/>
              </a:xfrm>
              <a:custGeom>
                <a:avLst/>
                <a:gdLst>
                  <a:gd name="T0" fmla="*/ 160 w 161"/>
                  <a:gd name="T1" fmla="*/ 0 h 161"/>
                  <a:gd name="T2" fmla="*/ 0 w 161"/>
                  <a:gd name="T3" fmla="*/ 161 h 161"/>
                  <a:gd name="T4" fmla="*/ 0 w 161"/>
                  <a:gd name="T5" fmla="*/ 161 h 161"/>
                  <a:gd name="T6" fmla="*/ 160 w 161"/>
                  <a:gd name="T7" fmla="*/ 0 h 161"/>
                  <a:gd name="T8" fmla="*/ 161 w 161"/>
                  <a:gd name="T9" fmla="*/ 0 h 161"/>
                  <a:gd name="T10" fmla="*/ 160 w 161"/>
                  <a:gd name="T11" fmla="*/ 0 h 161"/>
                </a:gdLst>
                <a:ahLst/>
                <a:cxnLst>
                  <a:cxn ang="0">
                    <a:pos x="T0" y="T1"/>
                  </a:cxn>
                  <a:cxn ang="0">
                    <a:pos x="T2" y="T3"/>
                  </a:cxn>
                  <a:cxn ang="0">
                    <a:pos x="T4" y="T5"/>
                  </a:cxn>
                  <a:cxn ang="0">
                    <a:pos x="T6" y="T7"/>
                  </a:cxn>
                  <a:cxn ang="0">
                    <a:pos x="T8" y="T9"/>
                  </a:cxn>
                  <a:cxn ang="0">
                    <a:pos x="T10" y="T11"/>
                  </a:cxn>
                </a:cxnLst>
                <a:rect l="0" t="0" r="r" b="b"/>
                <a:pathLst>
                  <a:path w="161" h="161">
                    <a:moveTo>
                      <a:pt x="160" y="0"/>
                    </a:moveTo>
                    <a:cubicBezTo>
                      <a:pt x="72" y="0"/>
                      <a:pt x="0" y="72"/>
                      <a:pt x="0" y="161"/>
                    </a:cubicBezTo>
                    <a:cubicBezTo>
                      <a:pt x="0" y="161"/>
                      <a:pt x="0" y="161"/>
                      <a:pt x="0" y="161"/>
                    </a:cubicBezTo>
                    <a:cubicBezTo>
                      <a:pt x="0" y="72"/>
                      <a:pt x="72" y="0"/>
                      <a:pt x="160" y="0"/>
                    </a:cubicBezTo>
                    <a:cubicBezTo>
                      <a:pt x="161" y="0"/>
                      <a:pt x="161" y="0"/>
                      <a:pt x="161" y="0"/>
                    </a:cubicBezTo>
                    <a:cubicBezTo>
                      <a:pt x="161" y="0"/>
                      <a:pt x="161" y="0"/>
                      <a:pt x="160" y="0"/>
                    </a:cubicBezTo>
                  </a:path>
                </a:pathLst>
              </a:custGeom>
              <a:solidFill>
                <a:srgbClr val="B1CD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9"/>
              <p:cNvSpPr>
                <a:spLocks/>
              </p:cNvSpPr>
              <p:nvPr/>
            </p:nvSpPr>
            <p:spPr bwMode="auto">
              <a:xfrm>
                <a:off x="6759576" y="4987925"/>
                <a:ext cx="555625" cy="328613"/>
              </a:xfrm>
              <a:custGeom>
                <a:avLst/>
                <a:gdLst>
                  <a:gd name="T0" fmla="*/ 256 w 743"/>
                  <a:gd name="T1" fmla="*/ 0 h 440"/>
                  <a:gd name="T2" fmla="*/ 96 w 743"/>
                  <a:gd name="T3" fmla="*/ 161 h 440"/>
                  <a:gd name="T4" fmla="*/ 102 w 743"/>
                  <a:gd name="T5" fmla="*/ 204 h 440"/>
                  <a:gd name="T6" fmla="*/ 102 w 743"/>
                  <a:gd name="T7" fmla="*/ 204 h 440"/>
                  <a:gd name="T8" fmla="*/ 102 w 743"/>
                  <a:gd name="T9" fmla="*/ 204 h 440"/>
                  <a:gd name="T10" fmla="*/ 0 w 743"/>
                  <a:gd name="T11" fmla="*/ 321 h 440"/>
                  <a:gd name="T12" fmla="*/ 112 w 743"/>
                  <a:gd name="T13" fmla="*/ 439 h 440"/>
                  <a:gd name="T14" fmla="*/ 112 w 743"/>
                  <a:gd name="T15" fmla="*/ 440 h 440"/>
                  <a:gd name="T16" fmla="*/ 743 w 743"/>
                  <a:gd name="T17" fmla="*/ 440 h 440"/>
                  <a:gd name="T18" fmla="*/ 315 w 743"/>
                  <a:gd name="T19" fmla="*/ 12 h 440"/>
                  <a:gd name="T20" fmla="*/ 257 w 743"/>
                  <a:gd name="T21" fmla="*/ 0 h 440"/>
                  <a:gd name="T22" fmla="*/ 256 w 74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3" h="440">
                    <a:moveTo>
                      <a:pt x="256" y="0"/>
                    </a:moveTo>
                    <a:cubicBezTo>
                      <a:pt x="168" y="0"/>
                      <a:pt x="96" y="72"/>
                      <a:pt x="96" y="161"/>
                    </a:cubicBezTo>
                    <a:cubicBezTo>
                      <a:pt x="96" y="176"/>
                      <a:pt x="98" y="190"/>
                      <a:pt x="102" y="204"/>
                    </a:cubicBezTo>
                    <a:cubicBezTo>
                      <a:pt x="102" y="204"/>
                      <a:pt x="102" y="204"/>
                      <a:pt x="102" y="204"/>
                    </a:cubicBezTo>
                    <a:cubicBezTo>
                      <a:pt x="102" y="204"/>
                      <a:pt x="102" y="204"/>
                      <a:pt x="102" y="204"/>
                    </a:cubicBezTo>
                    <a:cubicBezTo>
                      <a:pt x="44" y="212"/>
                      <a:pt x="0" y="261"/>
                      <a:pt x="0" y="321"/>
                    </a:cubicBezTo>
                    <a:cubicBezTo>
                      <a:pt x="0" y="384"/>
                      <a:pt x="49" y="436"/>
                      <a:pt x="112" y="439"/>
                    </a:cubicBezTo>
                    <a:cubicBezTo>
                      <a:pt x="112" y="440"/>
                      <a:pt x="112" y="440"/>
                      <a:pt x="112" y="440"/>
                    </a:cubicBezTo>
                    <a:cubicBezTo>
                      <a:pt x="743" y="440"/>
                      <a:pt x="743" y="440"/>
                      <a:pt x="743" y="440"/>
                    </a:cubicBezTo>
                    <a:cubicBezTo>
                      <a:pt x="315" y="12"/>
                      <a:pt x="315" y="12"/>
                      <a:pt x="315" y="12"/>
                    </a:cubicBezTo>
                    <a:cubicBezTo>
                      <a:pt x="297" y="5"/>
                      <a:pt x="278" y="0"/>
                      <a:pt x="257" y="0"/>
                    </a:cubicBezTo>
                    <a:cubicBezTo>
                      <a:pt x="257" y="0"/>
                      <a:pt x="257" y="0"/>
                      <a:pt x="256"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
              <p:cNvSpPr>
                <a:spLocks/>
              </p:cNvSpPr>
              <p:nvPr/>
            </p:nvSpPr>
            <p:spPr bwMode="auto">
              <a:xfrm>
                <a:off x="7758113" y="4908550"/>
                <a:ext cx="538163" cy="430213"/>
              </a:xfrm>
              <a:custGeom>
                <a:avLst/>
                <a:gdLst>
                  <a:gd name="T0" fmla="*/ 0 w 720"/>
                  <a:gd name="T1" fmla="*/ 36 h 576"/>
                  <a:gd name="T2" fmla="*/ 0 w 720"/>
                  <a:gd name="T3" fmla="*/ 540 h 576"/>
                  <a:gd name="T4" fmla="*/ 36 w 720"/>
                  <a:gd name="T5" fmla="*/ 576 h 576"/>
                  <a:gd name="T6" fmla="*/ 684 w 720"/>
                  <a:gd name="T7" fmla="*/ 576 h 576"/>
                  <a:gd name="T8" fmla="*/ 720 w 720"/>
                  <a:gd name="T9" fmla="*/ 540 h 576"/>
                  <a:gd name="T10" fmla="*/ 720 w 720"/>
                  <a:gd name="T11" fmla="*/ 36 h 576"/>
                  <a:gd name="T12" fmla="*/ 684 w 720"/>
                  <a:gd name="T13" fmla="*/ 0 h 576"/>
                  <a:gd name="T14" fmla="*/ 36 w 720"/>
                  <a:gd name="T15" fmla="*/ 0 h 576"/>
                  <a:gd name="T16" fmla="*/ 0 w 720"/>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576">
                    <a:moveTo>
                      <a:pt x="0" y="36"/>
                    </a:moveTo>
                    <a:cubicBezTo>
                      <a:pt x="0" y="540"/>
                      <a:pt x="0" y="540"/>
                      <a:pt x="0" y="540"/>
                    </a:cubicBezTo>
                    <a:cubicBezTo>
                      <a:pt x="0" y="540"/>
                      <a:pt x="0" y="576"/>
                      <a:pt x="36" y="576"/>
                    </a:cubicBezTo>
                    <a:cubicBezTo>
                      <a:pt x="684" y="576"/>
                      <a:pt x="684" y="576"/>
                      <a:pt x="684" y="576"/>
                    </a:cubicBezTo>
                    <a:cubicBezTo>
                      <a:pt x="684" y="576"/>
                      <a:pt x="720" y="576"/>
                      <a:pt x="720" y="540"/>
                    </a:cubicBezTo>
                    <a:cubicBezTo>
                      <a:pt x="720" y="36"/>
                      <a:pt x="720" y="36"/>
                      <a:pt x="720" y="36"/>
                    </a:cubicBezTo>
                    <a:cubicBezTo>
                      <a:pt x="720" y="36"/>
                      <a:pt x="720" y="0"/>
                      <a:pt x="684" y="0"/>
                    </a:cubicBezTo>
                    <a:cubicBezTo>
                      <a:pt x="36" y="0"/>
                      <a:pt x="36" y="0"/>
                      <a:pt x="36" y="0"/>
                    </a:cubicBezTo>
                    <a:cubicBezTo>
                      <a:pt x="36" y="0"/>
                      <a:pt x="0" y="0"/>
                      <a:pt x="0" y="36"/>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1"/>
              <p:cNvSpPr>
                <a:spLocks noChangeArrowheads="1"/>
              </p:cNvSpPr>
              <p:nvPr/>
            </p:nvSpPr>
            <p:spPr bwMode="auto">
              <a:xfrm>
                <a:off x="7785101" y="4935538"/>
                <a:ext cx="484188" cy="3222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2"/>
              <p:cNvSpPr>
                <a:spLocks noChangeArrowheads="1"/>
              </p:cNvSpPr>
              <p:nvPr/>
            </p:nvSpPr>
            <p:spPr bwMode="auto">
              <a:xfrm>
                <a:off x="7785101" y="4935538"/>
                <a:ext cx="484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3"/>
              <p:cNvSpPr>
                <a:spLocks/>
              </p:cNvSpPr>
              <p:nvPr/>
            </p:nvSpPr>
            <p:spPr bwMode="auto">
              <a:xfrm>
                <a:off x="7497763" y="4721225"/>
                <a:ext cx="220663" cy="187325"/>
              </a:xfrm>
              <a:custGeom>
                <a:avLst/>
                <a:gdLst>
                  <a:gd name="T0" fmla="*/ 286 w 295"/>
                  <a:gd name="T1" fmla="*/ 70 h 252"/>
                  <a:gd name="T2" fmla="*/ 217 w 295"/>
                  <a:gd name="T3" fmla="*/ 0 h 252"/>
                  <a:gd name="T4" fmla="*/ 147 w 295"/>
                  <a:gd name="T5" fmla="*/ 70 h 252"/>
                  <a:gd name="T6" fmla="*/ 78 w 295"/>
                  <a:gd name="T7" fmla="*/ 0 h 252"/>
                  <a:gd name="T8" fmla="*/ 8 w 295"/>
                  <a:gd name="T9" fmla="*/ 70 h 252"/>
                  <a:gd name="T10" fmla="*/ 147 w 295"/>
                  <a:gd name="T11" fmla="*/ 252 h 252"/>
                  <a:gd name="T12" fmla="*/ 286 w 295"/>
                  <a:gd name="T13" fmla="*/ 70 h 252"/>
                </a:gdLst>
                <a:ahLst/>
                <a:cxnLst>
                  <a:cxn ang="0">
                    <a:pos x="T0" y="T1"/>
                  </a:cxn>
                  <a:cxn ang="0">
                    <a:pos x="T2" y="T3"/>
                  </a:cxn>
                  <a:cxn ang="0">
                    <a:pos x="T4" y="T5"/>
                  </a:cxn>
                  <a:cxn ang="0">
                    <a:pos x="T6" y="T7"/>
                  </a:cxn>
                  <a:cxn ang="0">
                    <a:pos x="T8" y="T9"/>
                  </a:cxn>
                  <a:cxn ang="0">
                    <a:pos x="T10" y="T11"/>
                  </a:cxn>
                  <a:cxn ang="0">
                    <a:pos x="T12" y="T13"/>
                  </a:cxn>
                </a:cxnLst>
                <a:rect l="0" t="0" r="r" b="b"/>
                <a:pathLst>
                  <a:path w="295" h="252">
                    <a:moveTo>
                      <a:pt x="286" y="70"/>
                    </a:moveTo>
                    <a:cubicBezTo>
                      <a:pt x="286" y="31"/>
                      <a:pt x="255" y="0"/>
                      <a:pt x="217" y="0"/>
                    </a:cubicBezTo>
                    <a:cubicBezTo>
                      <a:pt x="179" y="0"/>
                      <a:pt x="147" y="31"/>
                      <a:pt x="147" y="70"/>
                    </a:cubicBezTo>
                    <a:cubicBezTo>
                      <a:pt x="147" y="31"/>
                      <a:pt x="116" y="0"/>
                      <a:pt x="78" y="0"/>
                    </a:cubicBezTo>
                    <a:cubicBezTo>
                      <a:pt x="39" y="0"/>
                      <a:pt x="8" y="31"/>
                      <a:pt x="8" y="70"/>
                    </a:cubicBezTo>
                    <a:cubicBezTo>
                      <a:pt x="8" y="70"/>
                      <a:pt x="0" y="184"/>
                      <a:pt x="147" y="252"/>
                    </a:cubicBezTo>
                    <a:cubicBezTo>
                      <a:pt x="295" y="184"/>
                      <a:pt x="286" y="70"/>
                      <a:pt x="286" y="7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34"/>
              <p:cNvSpPr>
                <a:spLocks/>
              </p:cNvSpPr>
              <p:nvPr/>
            </p:nvSpPr>
            <p:spPr bwMode="auto">
              <a:xfrm>
                <a:off x="8269288" y="5284788"/>
                <a:ext cx="26988" cy="53975"/>
              </a:xfrm>
              <a:custGeom>
                <a:avLst/>
                <a:gdLst>
                  <a:gd name="T0" fmla="*/ 36 w 36"/>
                  <a:gd name="T1" fmla="*/ 0 h 72"/>
                  <a:gd name="T2" fmla="*/ 36 w 36"/>
                  <a:gd name="T3" fmla="*/ 36 h 72"/>
                  <a:gd name="T4" fmla="*/ 0 w 36"/>
                  <a:gd name="T5" fmla="*/ 72 h 72"/>
                  <a:gd name="T6" fmla="*/ 0 w 36"/>
                  <a:gd name="T7" fmla="*/ 72 h 72"/>
                  <a:gd name="T8" fmla="*/ 36 w 36"/>
                  <a:gd name="T9" fmla="*/ 36 h 72"/>
                  <a:gd name="T10" fmla="*/ 36 w 36"/>
                  <a:gd name="T11" fmla="*/ 0 h 72"/>
                  <a:gd name="T12" fmla="*/ 36 w 36"/>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36" h="72">
                    <a:moveTo>
                      <a:pt x="36" y="0"/>
                    </a:moveTo>
                    <a:cubicBezTo>
                      <a:pt x="36" y="36"/>
                      <a:pt x="36" y="36"/>
                      <a:pt x="36" y="36"/>
                    </a:cubicBezTo>
                    <a:cubicBezTo>
                      <a:pt x="36" y="72"/>
                      <a:pt x="0" y="72"/>
                      <a:pt x="0" y="72"/>
                    </a:cubicBezTo>
                    <a:cubicBezTo>
                      <a:pt x="0" y="72"/>
                      <a:pt x="0" y="72"/>
                      <a:pt x="0" y="72"/>
                    </a:cubicBezTo>
                    <a:cubicBezTo>
                      <a:pt x="0" y="72"/>
                      <a:pt x="36" y="72"/>
                      <a:pt x="36" y="36"/>
                    </a:cubicBezTo>
                    <a:cubicBezTo>
                      <a:pt x="36" y="0"/>
                      <a:pt x="36" y="0"/>
                      <a:pt x="36" y="0"/>
                    </a:cubicBezTo>
                    <a:cubicBezTo>
                      <a:pt x="36" y="0"/>
                      <a:pt x="36" y="0"/>
                      <a:pt x="36"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35"/>
              <p:cNvSpPr>
                <a:spLocks/>
              </p:cNvSpPr>
              <p:nvPr/>
            </p:nvSpPr>
            <p:spPr bwMode="auto">
              <a:xfrm>
                <a:off x="7758113" y="4962525"/>
                <a:ext cx="538163" cy="376238"/>
              </a:xfrm>
              <a:custGeom>
                <a:avLst/>
                <a:gdLst>
                  <a:gd name="T0" fmla="*/ 0 w 720"/>
                  <a:gd name="T1" fmla="*/ 0 h 504"/>
                  <a:gd name="T2" fmla="*/ 0 w 720"/>
                  <a:gd name="T3" fmla="*/ 468 h 504"/>
                  <a:gd name="T4" fmla="*/ 36 w 720"/>
                  <a:gd name="T5" fmla="*/ 504 h 504"/>
                  <a:gd name="T6" fmla="*/ 684 w 720"/>
                  <a:gd name="T7" fmla="*/ 504 h 504"/>
                  <a:gd name="T8" fmla="*/ 720 w 720"/>
                  <a:gd name="T9" fmla="*/ 468 h 504"/>
                  <a:gd name="T10" fmla="*/ 720 w 720"/>
                  <a:gd name="T11" fmla="*/ 432 h 504"/>
                  <a:gd name="T12" fmla="*/ 660 w 720"/>
                  <a:gd name="T13" fmla="*/ 396 h 504"/>
                  <a:gd name="T14" fmla="*/ 36 w 720"/>
                  <a:gd name="T15" fmla="*/ 396 h 504"/>
                  <a:gd name="T16" fmla="*/ 36 w 720"/>
                  <a:gd name="T17" fmla="*/ 21 h 504"/>
                  <a:gd name="T18" fmla="*/ 0 w 720"/>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504">
                    <a:moveTo>
                      <a:pt x="0" y="0"/>
                    </a:moveTo>
                    <a:cubicBezTo>
                      <a:pt x="0" y="468"/>
                      <a:pt x="0" y="468"/>
                      <a:pt x="0" y="468"/>
                    </a:cubicBezTo>
                    <a:cubicBezTo>
                      <a:pt x="0" y="468"/>
                      <a:pt x="0" y="504"/>
                      <a:pt x="36" y="504"/>
                    </a:cubicBezTo>
                    <a:cubicBezTo>
                      <a:pt x="684" y="504"/>
                      <a:pt x="684" y="504"/>
                      <a:pt x="684" y="504"/>
                    </a:cubicBezTo>
                    <a:cubicBezTo>
                      <a:pt x="684" y="504"/>
                      <a:pt x="720" y="504"/>
                      <a:pt x="720" y="468"/>
                    </a:cubicBezTo>
                    <a:cubicBezTo>
                      <a:pt x="720" y="432"/>
                      <a:pt x="720" y="432"/>
                      <a:pt x="720" y="432"/>
                    </a:cubicBezTo>
                    <a:cubicBezTo>
                      <a:pt x="660" y="396"/>
                      <a:pt x="660" y="396"/>
                      <a:pt x="660" y="396"/>
                    </a:cubicBezTo>
                    <a:cubicBezTo>
                      <a:pt x="36" y="396"/>
                      <a:pt x="36" y="396"/>
                      <a:pt x="36" y="396"/>
                    </a:cubicBezTo>
                    <a:cubicBezTo>
                      <a:pt x="36" y="21"/>
                      <a:pt x="36" y="21"/>
                      <a:pt x="36" y="21"/>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36"/>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37"/>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1" name="Group 110"/>
          <p:cNvGrpSpPr/>
          <p:nvPr/>
        </p:nvGrpSpPr>
        <p:grpSpPr>
          <a:xfrm>
            <a:off x="6374547" y="2789362"/>
            <a:ext cx="2271393" cy="1548537"/>
            <a:chOff x="6336304" y="2710090"/>
            <a:chExt cx="2271393" cy="1548537"/>
          </a:xfrm>
        </p:grpSpPr>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304" y="2710090"/>
              <a:ext cx="1358389" cy="1146141"/>
            </a:xfrm>
            <a:prstGeom prst="rect">
              <a:avLst/>
            </a:prstGeom>
          </p:spPr>
        </p:pic>
        <p:sp>
          <p:nvSpPr>
            <p:cNvPr id="113" name="TextBox 112"/>
            <p:cNvSpPr txBox="1"/>
            <p:nvPr/>
          </p:nvSpPr>
          <p:spPr>
            <a:xfrm>
              <a:off x="6906954" y="3335297"/>
              <a:ext cx="1700743" cy="923330"/>
            </a:xfrm>
            <a:prstGeom prst="rect">
              <a:avLst/>
            </a:prstGeom>
            <a:noFill/>
          </p:spPr>
          <p:txBody>
            <a:bodyPr wrap="square" lIns="0" tIns="0" rIns="0" bIns="0" rtlCol="0">
              <a:spAutoFit/>
            </a:bodyPr>
            <a:lstStyle/>
            <a:p>
              <a:pPr algn="ctr"/>
              <a:r>
                <a:rPr lang="en-US" sz="2000" spc="-70" dirty="0" smtClean="0">
                  <a:solidFill>
                    <a:schemeClr val="bg1"/>
                  </a:solidFill>
                </a:rPr>
                <a:t>Yammer integration</a:t>
              </a:r>
              <a:br>
                <a:rPr lang="en-US" sz="2000" spc="-70" dirty="0" smtClean="0">
                  <a:solidFill>
                    <a:schemeClr val="bg1"/>
                  </a:solidFill>
                </a:rPr>
              </a:br>
              <a:r>
                <a:rPr lang="en-US" sz="2000" spc="-70" dirty="0" smtClean="0">
                  <a:solidFill>
                    <a:schemeClr val="bg1"/>
                  </a:solidFill>
                </a:rPr>
                <a:t>with sites</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1000"/>
                                        <p:tgtEl>
                                          <p:spTgt spid="77"/>
                                        </p:tgtEl>
                                      </p:cBhvr>
                                    </p:animEffect>
                                    <p:anim calcmode="lin" valueType="num">
                                      <p:cBhvr>
                                        <p:cTn id="16" dur="1000" fill="hold"/>
                                        <p:tgtEl>
                                          <p:spTgt spid="77"/>
                                        </p:tgtEl>
                                        <p:attrNameLst>
                                          <p:attrName>ppt_x</p:attrName>
                                        </p:attrNameLst>
                                      </p:cBhvr>
                                      <p:tavLst>
                                        <p:tav tm="0">
                                          <p:val>
                                            <p:strVal val="#ppt_x"/>
                                          </p:val>
                                        </p:tav>
                                        <p:tav tm="100000">
                                          <p:val>
                                            <p:strVal val="#ppt_x"/>
                                          </p:val>
                                        </p:tav>
                                      </p:tavLst>
                                    </p:anim>
                                    <p:anim calcmode="lin" valueType="num">
                                      <p:cBhvr>
                                        <p:cTn id="17" dur="1000" fill="hold"/>
                                        <p:tgtEl>
                                          <p:spTgt spid="7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1000"/>
                                        <p:tgtEl>
                                          <p:spTgt spid="111"/>
                                        </p:tgtEl>
                                      </p:cBhvr>
                                    </p:animEffect>
                                    <p:anim calcmode="lin" valueType="num">
                                      <p:cBhvr>
                                        <p:cTn id="21" dur="1000" fill="hold"/>
                                        <p:tgtEl>
                                          <p:spTgt spid="111"/>
                                        </p:tgtEl>
                                        <p:attrNameLst>
                                          <p:attrName>ppt_x</p:attrName>
                                        </p:attrNameLst>
                                      </p:cBhvr>
                                      <p:tavLst>
                                        <p:tav tm="0">
                                          <p:val>
                                            <p:strVal val="#ppt_x"/>
                                          </p:val>
                                        </p:tav>
                                        <p:tav tm="100000">
                                          <p:val>
                                            <p:strVal val="#ppt_x"/>
                                          </p:val>
                                        </p:tav>
                                      </p:tavLst>
                                    </p:anim>
                                    <p:anim calcmode="lin" valueType="num">
                                      <p:cBhvr>
                                        <p:cTn id="22" dur="1000" fill="hold"/>
                                        <p:tgtEl>
                                          <p:spTgt spid="11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1000"/>
                                        <p:tgtEl>
                                          <p:spTgt spid="74"/>
                                        </p:tgtEl>
                                      </p:cBhvr>
                                    </p:animEffect>
                                    <p:anim calcmode="lin" valueType="num">
                                      <p:cBhvr>
                                        <p:cTn id="26" dur="1000" fill="hold"/>
                                        <p:tgtEl>
                                          <p:spTgt spid="74"/>
                                        </p:tgtEl>
                                        <p:attrNameLst>
                                          <p:attrName>ppt_x</p:attrName>
                                        </p:attrNameLst>
                                      </p:cBhvr>
                                      <p:tavLst>
                                        <p:tav tm="0">
                                          <p:val>
                                            <p:strVal val="#ppt_x"/>
                                          </p:val>
                                        </p:tav>
                                        <p:tav tm="100000">
                                          <p:val>
                                            <p:strVal val="#ppt_x"/>
                                          </p:val>
                                        </p:tav>
                                      </p:tavLst>
                                    </p:anim>
                                    <p:anim calcmode="lin" valueType="num">
                                      <p:cBhvr>
                                        <p:cTn id="2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OneDrive for Business</a:t>
            </a:r>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lstStyle/>
          <a:p>
            <a:r>
              <a:rPr lang="en-US" spc="-103" dirty="0"/>
              <a:t>How Do Users Get Personal Sites?</a:t>
            </a:r>
          </a:p>
        </p:txBody>
      </p:sp>
      <p:sp>
        <p:nvSpPr>
          <p:cNvPr id="2" name="Text Placeholder 1"/>
          <p:cNvSpPr>
            <a:spLocks noGrp="1"/>
          </p:cNvSpPr>
          <p:nvPr>
            <p:ph type="body" sz="quarter" idx="10"/>
          </p:nvPr>
        </p:nvSpPr>
        <p:spPr/>
        <p:txBody>
          <a:bodyPr/>
          <a:lstStyle/>
          <a:p>
            <a:r>
              <a:rPr lang="en-US" dirty="0"/>
              <a:t>Normal interaction with Office 365</a:t>
            </a:r>
          </a:p>
          <a:p>
            <a:pPr lvl="1"/>
            <a:endParaRPr lang="en-US" dirty="0" smtClean="0"/>
          </a:p>
          <a:p>
            <a:pPr marL="284162" lvl="1" indent="0">
              <a:buNone/>
            </a:pPr>
            <a:endParaRPr lang="en-US" dirty="0"/>
          </a:p>
          <a:p>
            <a:endParaRPr lang="en-US" dirty="0" smtClean="0"/>
          </a:p>
          <a:p>
            <a:r>
              <a:rPr lang="en-US" dirty="0" smtClean="0"/>
              <a:t>Normal </a:t>
            </a:r>
            <a:r>
              <a:rPr lang="en-US" dirty="0"/>
              <a:t>interaction with Office apps</a:t>
            </a:r>
          </a:p>
          <a:p>
            <a:pPr lvl="1"/>
            <a:r>
              <a:rPr lang="en-US" dirty="0"/>
              <a:t>Sign in to desktop apps</a:t>
            </a:r>
          </a:p>
          <a:p>
            <a:pPr lvl="1"/>
            <a:r>
              <a:rPr lang="en-US" dirty="0"/>
              <a:t>Run OneDrive </a:t>
            </a:r>
            <a:r>
              <a:rPr lang="en-US" dirty="0" smtClean="0"/>
              <a:t>sync </a:t>
            </a:r>
            <a:r>
              <a:rPr lang="en-US" dirty="0"/>
              <a:t>client</a:t>
            </a:r>
          </a:p>
          <a:p>
            <a:r>
              <a:rPr lang="en-US" dirty="0"/>
              <a:t>Migration tools</a:t>
            </a:r>
          </a:p>
          <a:p>
            <a:pPr lvl="1"/>
            <a:r>
              <a:rPr lang="en-US" dirty="0"/>
              <a:t>Create, then push content</a:t>
            </a:r>
          </a:p>
          <a:p>
            <a:r>
              <a:rPr lang="en-US" dirty="0"/>
              <a:t>Bulk pre-create for large scale rollouts</a:t>
            </a:r>
          </a:p>
        </p:txBody>
      </p:sp>
      <p:pic>
        <p:nvPicPr>
          <p:cNvPr id="6" name="Picture 5"/>
          <p:cNvPicPr>
            <a:picLocks noChangeAspect="1"/>
          </p:cNvPicPr>
          <p:nvPr/>
        </p:nvPicPr>
        <p:blipFill>
          <a:blip r:embed="rId3"/>
          <a:stretch>
            <a:fillRect/>
          </a:stretch>
        </p:blipFill>
        <p:spPr>
          <a:xfrm>
            <a:off x="2387600" y="1969239"/>
            <a:ext cx="4141905" cy="1636721"/>
          </a:xfrm>
          <a:prstGeom prst="rect">
            <a:avLst/>
          </a:prstGeom>
        </p:spPr>
      </p:pic>
    </p:spTree>
    <p:extLst>
      <p:ext uri="{BB962C8B-B14F-4D97-AF65-F5344CB8AC3E}">
        <p14:creationId xmlns:p14="http://schemas.microsoft.com/office/powerpoint/2010/main" val="31017370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dirty="0" smtClean="0"/>
              <a:t>What</a:t>
            </a:r>
          </a:p>
          <a:p>
            <a:pPr lvl="1"/>
            <a:r>
              <a:rPr lang="en-US" dirty="0" smtClean="0"/>
              <a:t>Pre-create OneDrive for Business sites for specific accounts</a:t>
            </a:r>
          </a:p>
          <a:p>
            <a:r>
              <a:rPr lang="en-US" dirty="0" smtClean="0"/>
              <a:t>Why</a:t>
            </a:r>
          </a:p>
          <a:p>
            <a:pPr lvl="1"/>
            <a:r>
              <a:rPr lang="en-US" dirty="0" smtClean="0"/>
              <a:t>To avoid wait times when people access the OneDrive for business for the first time or to perform pre-create sites to enable content migration from on-premises to the cloud</a:t>
            </a:r>
          </a:p>
          <a:p>
            <a:r>
              <a:rPr lang="en-US" dirty="0" smtClean="0"/>
              <a:t>How</a:t>
            </a:r>
          </a:p>
          <a:p>
            <a:pPr lvl="1"/>
            <a:r>
              <a:rPr lang="en-US" dirty="0" smtClean="0"/>
              <a:t>New APIs added to the cloud for SP2013 SP1. Can be called from CSOM or from REST interfaces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dirty="0" smtClean="0"/>
              <a:t>Pre-create personal sites in cloud</a:t>
            </a:r>
            <a:endParaRPr lang="en-US" dirty="0"/>
          </a:p>
        </p:txBody>
      </p:sp>
    </p:spTree>
    <p:extLst>
      <p:ext uri="{BB962C8B-B14F-4D97-AF65-F5344CB8AC3E}">
        <p14:creationId xmlns:p14="http://schemas.microsoft.com/office/powerpoint/2010/main" val="1414756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pc="-103" dirty="0" smtClean="0">
                <a:solidFill>
                  <a:schemeClr val="bg1"/>
                </a:solidFill>
              </a:rPr>
              <a:t>Bulk Site Creation: New CSOM API in SP1</a:t>
            </a:r>
            <a:endParaRPr lang="en-US" spc="-103" dirty="0">
              <a:solidFill>
                <a:schemeClr val="bg1"/>
              </a:solidFill>
            </a:endParaRPr>
          </a:p>
        </p:txBody>
      </p:sp>
      <p:sp>
        <p:nvSpPr>
          <p:cNvPr id="2" name="Text Placeholder 1"/>
          <p:cNvSpPr>
            <a:spLocks noGrp="1"/>
          </p:cNvSpPr>
          <p:nvPr>
            <p:ph type="body" sz="quarter" idx="10"/>
          </p:nvPr>
        </p:nvSpPr>
        <p:spPr/>
        <p:txBody>
          <a:bodyPr/>
          <a:lstStyle/>
          <a:p>
            <a:pPr>
              <a:spcBef>
                <a:spcPts val="0"/>
              </a:spcBef>
            </a:pPr>
            <a:r>
              <a:rPr lang="en-US" sz="1799" smtClean="0"/>
              <a:t>String _adminTenantUrl = "https://youradmin.sharepoint.com";</a:t>
            </a:r>
            <a:br>
              <a:rPr lang="en-US" sz="1799" smtClean="0"/>
            </a:br>
            <a:r>
              <a:rPr lang="en-US" sz="1799" smtClean="0"/>
              <a:t/>
            </a:r>
            <a:br>
              <a:rPr lang="en-US" sz="1799" smtClean="0"/>
            </a:br>
            <a:r>
              <a:rPr lang="en-US" sz="1600" smtClean="0">
                <a:solidFill>
                  <a:srgbClr val="009E49"/>
                </a:solidFill>
              </a:rPr>
              <a:t>// You don't want to provision more than 200 users personal sites during a single request. </a:t>
            </a:r>
          </a:p>
          <a:p>
            <a:pPr>
              <a:spcBef>
                <a:spcPts val="0"/>
              </a:spcBef>
            </a:pPr>
            <a:r>
              <a:rPr lang="en-US" sz="1600" smtClean="0">
                <a:solidFill>
                  <a:srgbClr val="009E49"/>
                </a:solidFill>
              </a:rPr>
              <a:t>// If you have a large amount of users consider</a:t>
            </a:r>
            <a:br>
              <a:rPr lang="en-US" sz="1600" smtClean="0">
                <a:solidFill>
                  <a:srgbClr val="009E49"/>
                </a:solidFill>
              </a:rPr>
            </a:br>
            <a:r>
              <a:rPr lang="en-US" sz="1600" smtClean="0">
                <a:solidFill>
                  <a:srgbClr val="009E49"/>
                </a:solidFill>
              </a:rPr>
              <a:t>// waiting for the last users site to be provisioned. The reason behind this is not to bombard the service with requests.</a:t>
            </a:r>
            <a:r>
              <a:rPr lang="en-US" sz="1799" smtClean="0"/>
              <a:t/>
            </a:r>
            <a:br>
              <a:rPr lang="en-US" sz="1799" smtClean="0"/>
            </a:br>
            <a:r>
              <a:rPr lang="en-US" sz="1799" smtClean="0"/>
              <a:t>string _restPayload = "{'emailIDs':['user1@MicrosoftACS.onmicrosoft.com', 'user2@MicrosoftACS.onmicrosoft.com']}";</a:t>
            </a:r>
          </a:p>
          <a:p>
            <a:pPr>
              <a:spcBef>
                <a:spcPts val="0"/>
              </a:spcBef>
            </a:pPr>
            <a:endParaRPr lang="en-US" sz="1799" smtClean="0"/>
          </a:p>
          <a:p>
            <a:pPr>
              <a:spcBef>
                <a:spcPts val="0"/>
              </a:spcBef>
            </a:pPr>
            <a:r>
              <a:rPr lang="en-US" sz="1799" smtClean="0"/>
              <a:t>SharePointOnlineCredentials _creds = new SharePointOnlineCredentials(userName, Utilities.StringToSecure(password));</a:t>
            </a:r>
            <a:br>
              <a:rPr lang="en-US" sz="1799" smtClean="0"/>
            </a:br>
            <a:r>
              <a:rPr lang="en-US" sz="1799" smtClean="0"/>
              <a:t>_context.Credentials = _creds;</a:t>
            </a:r>
            <a:br>
              <a:rPr lang="en-US" sz="1799" smtClean="0"/>
            </a:br>
            <a:r>
              <a:rPr lang="en-US" sz="1799" smtClean="0"/>
              <a:t>_context.ExecuteQuery();</a:t>
            </a:r>
            <a:br>
              <a:rPr lang="en-US" sz="1799" smtClean="0"/>
            </a:br>
            <a:r>
              <a:rPr lang="en-US" sz="1799" smtClean="0"/>
              <a:t/>
            </a:r>
            <a:br>
              <a:rPr lang="en-US" sz="1799" smtClean="0"/>
            </a:br>
            <a:r>
              <a:rPr lang="en-US" sz="1799" smtClean="0"/>
              <a:t>ProfileLoader _profileLoader = ProfileLoader.GetProfileLoader(_context);</a:t>
            </a:r>
            <a:br>
              <a:rPr lang="en-US" sz="1799" smtClean="0"/>
            </a:br>
            <a:r>
              <a:rPr lang="en-US" sz="1799" smtClean="0"/>
              <a:t>_profileLoader.CreatePersonalSiteEnqueueBulk(emailIDs);</a:t>
            </a:r>
            <a:br>
              <a:rPr lang="en-US" sz="1799" smtClean="0"/>
            </a:br>
            <a:r>
              <a:rPr lang="en-US" sz="1799" smtClean="0"/>
              <a:t>_profileLoader.Context.ExecuteQuery();</a:t>
            </a:r>
            <a:endParaRPr lang="en-US" sz="2799"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294565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vert="horz" wrap="square" lIns="146266" tIns="91416" rIns="146266" bIns="91416" rtlCol="0" anchor="t">
            <a:noAutofit/>
          </a:bodyPr>
          <a:lstStyle/>
          <a:p>
            <a:r>
              <a:rPr lang="en-US" spc="-103" dirty="0">
                <a:solidFill>
                  <a:schemeClr val="bg1"/>
                </a:solidFill>
              </a:rPr>
              <a:t>Calling CSOM from PowerShell</a:t>
            </a:r>
          </a:p>
        </p:txBody>
      </p:sp>
      <p:sp>
        <p:nvSpPr>
          <p:cNvPr id="3" name="Text Placeholder 2"/>
          <p:cNvSpPr>
            <a:spLocks noGrp="1"/>
          </p:cNvSpPr>
          <p:nvPr>
            <p:ph type="body" sz="quarter" idx="10"/>
          </p:nvPr>
        </p:nvSpPr>
        <p:spPr/>
        <p:txBody>
          <a:bodyPr/>
          <a:lstStyle/>
          <a:p>
            <a:r>
              <a:rPr lang="en-US" sz="1600" dirty="0"/>
              <a:t> $</a:t>
            </a:r>
            <a:r>
              <a:rPr lang="en-US" sz="1600" dirty="0" err="1"/>
              <a:t>webUrl</a:t>
            </a:r>
            <a:r>
              <a:rPr lang="en-US" sz="1600" dirty="0"/>
              <a:t> = </a:t>
            </a:r>
            <a:r>
              <a:rPr lang="en-US" sz="1600" dirty="0">
                <a:hlinkClick r:id="rId3"/>
              </a:rPr>
              <a:t>https://yoursharepointadmin.SharePoint.com</a:t>
            </a:r>
            <a:r>
              <a:rPr lang="en-US" sz="1600" dirty="0"/>
              <a:t/>
            </a:r>
            <a:br>
              <a:rPr lang="en-US" sz="1600" dirty="0"/>
            </a:br>
            <a:r>
              <a:rPr lang="en-US" sz="1600" dirty="0"/>
              <a:t> $</a:t>
            </a:r>
            <a:r>
              <a:rPr lang="en-US" sz="1600" dirty="0" err="1"/>
              <a:t>ctx</a:t>
            </a:r>
            <a:r>
              <a:rPr lang="en-US" sz="1600" dirty="0"/>
              <a:t> = New-Object </a:t>
            </a:r>
            <a:r>
              <a:rPr lang="en-US" sz="1600" dirty="0" err="1"/>
              <a:t>Microsoft.SharePoint.Client.ClientContext</a:t>
            </a:r>
            <a:r>
              <a:rPr lang="en-US" sz="1600" dirty="0"/>
              <a:t>($</a:t>
            </a:r>
            <a:r>
              <a:rPr lang="en-US" sz="1600" dirty="0" err="1"/>
              <a:t>webUrl</a:t>
            </a:r>
            <a:r>
              <a:rPr lang="en-US" sz="1600" dirty="0"/>
              <a:t>)</a:t>
            </a:r>
          </a:p>
          <a:p>
            <a:r>
              <a:rPr lang="en-US" sz="1600" dirty="0"/>
              <a:t> $web = $</a:t>
            </a:r>
            <a:r>
              <a:rPr lang="en-US" sz="1600" dirty="0" err="1"/>
              <a:t>ctx.Web</a:t>
            </a:r>
            <a:r>
              <a:rPr lang="en-US" sz="1600" dirty="0"/>
              <a:t/>
            </a:r>
            <a:br>
              <a:rPr lang="en-US" sz="1600" dirty="0"/>
            </a:br>
            <a:r>
              <a:rPr lang="en-US" sz="1600" dirty="0"/>
              <a:t> $username = </a:t>
            </a:r>
            <a:r>
              <a:rPr lang="en-US" sz="1600" dirty="0">
                <a:hlinkClick r:id="rId4"/>
              </a:rPr>
              <a:t>admin@myadmin.sharepoint.com</a:t>
            </a:r>
            <a:r>
              <a:rPr lang="en-US" sz="1600" dirty="0"/>
              <a:t/>
            </a:r>
            <a:br>
              <a:rPr lang="en-US" sz="1600" dirty="0"/>
            </a:br>
            <a:r>
              <a:rPr lang="en-US" sz="1600" dirty="0"/>
              <a:t> $password = read-host – </a:t>
            </a:r>
            <a:r>
              <a:rPr lang="en-US" sz="1600" dirty="0" err="1"/>
              <a:t>AsSecureString</a:t>
            </a:r>
            <a:r>
              <a:rPr lang="en-US" sz="1600" dirty="0"/>
              <a:t/>
            </a:r>
            <a:br>
              <a:rPr lang="en-US" sz="1600" dirty="0"/>
            </a:br>
            <a:r>
              <a:rPr lang="en-US" sz="1600" dirty="0"/>
              <a:t> $</a:t>
            </a:r>
            <a:r>
              <a:rPr lang="en-US" sz="1600" dirty="0" err="1"/>
              <a:t>ctx.Credentials</a:t>
            </a:r>
            <a:r>
              <a:rPr lang="en-US" sz="1600" dirty="0"/>
              <a:t> = New-Object </a:t>
            </a:r>
            <a:r>
              <a:rPr lang="en-US" sz="1600" dirty="0" err="1"/>
              <a:t>Microsoft.SharePoint.Client.SharePointOnlineCredentials</a:t>
            </a:r>
            <a:r>
              <a:rPr lang="en-US" sz="1600" dirty="0"/>
              <a:t>($</a:t>
            </a:r>
            <a:r>
              <a:rPr lang="en-US" sz="1600" dirty="0" err="1"/>
              <a:t>username,$password</a:t>
            </a:r>
            <a:r>
              <a:rPr lang="en-US" sz="1600" dirty="0"/>
              <a:t> )</a:t>
            </a:r>
          </a:p>
          <a:p>
            <a:r>
              <a:rPr lang="en-US" sz="1600" dirty="0"/>
              <a:t> [</a:t>
            </a:r>
            <a:r>
              <a:rPr lang="en-US" sz="1600" dirty="0" err="1"/>
              <a:t>System.Reflection.Assembly</a:t>
            </a:r>
            <a:r>
              <a:rPr lang="en-US" sz="1600" dirty="0"/>
              <a:t>]::</a:t>
            </a:r>
            <a:r>
              <a:rPr lang="en-US" sz="1600" dirty="0" err="1"/>
              <a:t>LoadWithPartialName</a:t>
            </a:r>
            <a:r>
              <a:rPr lang="en-US" sz="1600" dirty="0"/>
              <a:t>("</a:t>
            </a:r>
            <a:r>
              <a:rPr lang="en-US" sz="1600" dirty="0" err="1"/>
              <a:t>Microsoft.SharePoint.Client.UserProfiles</a:t>
            </a:r>
            <a:r>
              <a:rPr lang="en-US" sz="1600" dirty="0"/>
              <a:t>")</a:t>
            </a:r>
            <a:br>
              <a:rPr lang="en-US" sz="1600" dirty="0"/>
            </a:br>
            <a:r>
              <a:rPr lang="en-US" sz="1600" dirty="0"/>
              <a:t> $loader =[</a:t>
            </a:r>
            <a:r>
              <a:rPr lang="en-US" sz="1600" dirty="0" err="1"/>
              <a:t>Microsoft.SharePoint.Client.UserProfiles.ProfileLoader</a:t>
            </a:r>
            <a:r>
              <a:rPr lang="en-US" sz="1600" dirty="0"/>
              <a:t>]::</a:t>
            </a:r>
            <a:r>
              <a:rPr lang="en-US" sz="1600" dirty="0" err="1"/>
              <a:t>GetProfileLoader</a:t>
            </a:r>
            <a:r>
              <a:rPr lang="en-US" sz="1600" dirty="0"/>
              <a:t>($</a:t>
            </a:r>
            <a:r>
              <a:rPr lang="en-US" sz="1600" dirty="0" err="1"/>
              <a:t>ctx</a:t>
            </a:r>
            <a:r>
              <a:rPr lang="en-US" sz="1600" dirty="0"/>
              <a:t>)</a:t>
            </a:r>
          </a:p>
          <a:p>
            <a:r>
              <a:rPr lang="en-US" sz="1600" dirty="0">
                <a:solidFill>
                  <a:srgbClr val="009E49"/>
                </a:solidFill>
              </a:rPr>
              <a:t> #To Get Profile</a:t>
            </a:r>
            <a:br>
              <a:rPr lang="en-US" sz="1600" dirty="0">
                <a:solidFill>
                  <a:srgbClr val="009E49"/>
                </a:solidFill>
              </a:rPr>
            </a:br>
            <a:r>
              <a:rPr lang="en-US" sz="1600" dirty="0"/>
              <a:t> $profile = $</a:t>
            </a:r>
            <a:r>
              <a:rPr lang="en-US" sz="1600" dirty="0" err="1"/>
              <a:t>loader.GetUserProfile</a:t>
            </a:r>
            <a:r>
              <a:rPr lang="en-US" sz="1600" dirty="0"/>
              <a:t>()</a:t>
            </a:r>
            <a:br>
              <a:rPr lang="en-US" sz="1600" dirty="0"/>
            </a:br>
            <a:r>
              <a:rPr lang="en-US" sz="1600" dirty="0"/>
              <a:t> $</a:t>
            </a:r>
            <a:r>
              <a:rPr lang="en-US" sz="1600" dirty="0" err="1"/>
              <a:t>ctx.Load</a:t>
            </a:r>
            <a:r>
              <a:rPr lang="en-US" sz="1600" dirty="0"/>
              <a:t>($profile)</a:t>
            </a:r>
            <a:br>
              <a:rPr lang="en-US" sz="1600" dirty="0"/>
            </a:br>
            <a:r>
              <a:rPr lang="en-US" sz="1600" dirty="0"/>
              <a:t> $</a:t>
            </a:r>
            <a:r>
              <a:rPr lang="en-US" sz="1600" dirty="0" err="1"/>
              <a:t>ctx.ExecuteQuery</a:t>
            </a:r>
            <a:r>
              <a:rPr lang="en-US" sz="1600" dirty="0"/>
              <a:t>()</a:t>
            </a:r>
            <a:br>
              <a:rPr lang="en-US" sz="1600" dirty="0"/>
            </a:br>
            <a:r>
              <a:rPr lang="en-US" sz="1600" dirty="0"/>
              <a:t> $profile </a:t>
            </a:r>
          </a:p>
          <a:p>
            <a:r>
              <a:rPr lang="en-US" sz="1600" dirty="0">
                <a:solidFill>
                  <a:srgbClr val="009E49"/>
                </a:solidFill>
              </a:rPr>
              <a:t> #To </a:t>
            </a:r>
            <a:r>
              <a:rPr lang="en-US" sz="1600" dirty="0" err="1">
                <a:solidFill>
                  <a:srgbClr val="009E49"/>
                </a:solidFill>
              </a:rPr>
              <a:t>enqueue</a:t>
            </a:r>
            <a:r>
              <a:rPr lang="en-US" sz="1600" dirty="0">
                <a:solidFill>
                  <a:srgbClr val="009E49"/>
                </a:solidFill>
              </a:rPr>
              <a:t> Profile</a:t>
            </a:r>
            <a:br>
              <a:rPr lang="en-US" sz="1600" dirty="0">
                <a:solidFill>
                  <a:srgbClr val="009E49"/>
                </a:solidFill>
              </a:rPr>
            </a:br>
            <a:r>
              <a:rPr lang="en-US" sz="1600" dirty="0"/>
              <a:t> $</a:t>
            </a:r>
            <a:r>
              <a:rPr lang="en-US" sz="1600" dirty="0" err="1"/>
              <a:t>loader.CreatePersonalSiteEnqueueBulk</a:t>
            </a:r>
            <a:r>
              <a:rPr lang="en-US" sz="1600" dirty="0"/>
              <a:t>(@("user1@domain.com")) </a:t>
            </a:r>
            <a:br>
              <a:rPr lang="en-US" sz="1600" dirty="0"/>
            </a:br>
            <a:r>
              <a:rPr lang="en-US" sz="1600" dirty="0"/>
              <a:t> $</a:t>
            </a:r>
            <a:r>
              <a:rPr lang="en-US" sz="1600" dirty="0" err="1"/>
              <a:t>loader.Context.ExecuteQuery</a:t>
            </a:r>
            <a:r>
              <a:rPr lang="en-US" sz="1600" dirty="0"/>
              <a:t>()</a:t>
            </a:r>
          </a:p>
        </p:txBody>
      </p:sp>
    </p:spTree>
    <p:extLst>
      <p:ext uri="{BB962C8B-B14F-4D97-AF65-F5344CB8AC3E}">
        <p14:creationId xmlns:p14="http://schemas.microsoft.com/office/powerpoint/2010/main" val="46076723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“What about </a:t>
            </a:r>
            <a:r>
              <a:rPr lang="en-US" i="1" dirty="0" smtClean="0"/>
              <a:t>OneDrive for Business</a:t>
            </a:r>
            <a:r>
              <a:rPr lang="en-US" dirty="0" smtClean="0"/>
              <a:t> branding?”</a:t>
            </a:r>
            <a:endParaRPr lang="en-US" dirty="0"/>
          </a:p>
        </p:txBody>
      </p:sp>
      <p:sp>
        <p:nvSpPr>
          <p:cNvPr id="4" name="TextBox 3"/>
          <p:cNvSpPr txBox="1"/>
          <p:nvPr/>
        </p:nvSpPr>
        <p:spPr>
          <a:xfrm>
            <a:off x="3389549" y="3917438"/>
            <a:ext cx="8892336" cy="1429406"/>
          </a:xfrm>
          <a:prstGeom prst="rect">
            <a:avLst/>
          </a:prstGeom>
          <a:noFill/>
        </p:spPr>
        <p:txBody>
          <a:bodyPr wrap="square" lIns="179238" tIns="143391" rIns="179238" bIns="143391" rtlCol="0">
            <a:spAutoFit/>
          </a:bodyPr>
          <a:lstStyle/>
          <a:p>
            <a:pPr>
              <a:lnSpc>
                <a:spcPct val="90000"/>
              </a:lnSpc>
              <a:spcAft>
                <a:spcPts val="588"/>
              </a:spcAft>
            </a:pPr>
            <a:r>
              <a:rPr lang="en-US" sz="2744" dirty="0"/>
              <a:t>Personal OneDrive for Business site is created automatically for the person when they visit their personal OneDrive site…</a:t>
            </a:r>
          </a:p>
        </p:txBody>
      </p:sp>
    </p:spTree>
    <p:extLst>
      <p:ext uri="{BB962C8B-B14F-4D97-AF65-F5344CB8AC3E}">
        <p14:creationId xmlns:p14="http://schemas.microsoft.com/office/powerpoint/2010/main" val="2390921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5" name="Text Placeholder 4"/>
          <p:cNvSpPr>
            <a:spLocks noGrp="1"/>
          </p:cNvSpPr>
          <p:nvPr>
            <p:ph type="body" sz="quarter" idx="10"/>
          </p:nvPr>
        </p:nvSpPr>
        <p:spPr>
          <a:xfrm>
            <a:off x="519112" y="1447799"/>
            <a:ext cx="7493673" cy="1975926"/>
          </a:xfrm>
        </p:spPr>
        <p:txBody>
          <a:bodyPr/>
          <a:lstStyle/>
          <a:p>
            <a:r>
              <a:rPr lang="en-US" dirty="0" smtClean="0"/>
              <a:t>What</a:t>
            </a:r>
          </a:p>
          <a:p>
            <a:pPr lvl="1"/>
            <a:r>
              <a:rPr lang="en-US" dirty="0" smtClean="0"/>
              <a:t>Modify personal OneDrive for Business sites automatically for end users</a:t>
            </a:r>
          </a:p>
          <a:p>
            <a:r>
              <a:rPr lang="en-US" dirty="0" smtClean="0"/>
              <a:t>Why</a:t>
            </a:r>
          </a:p>
          <a:p>
            <a:pPr lvl="1"/>
            <a:r>
              <a:rPr lang="en-US" dirty="0" smtClean="0"/>
              <a:t>Provide branding, document management features or other configurations to the sites</a:t>
            </a:r>
          </a:p>
          <a:p>
            <a:pPr lvl="1"/>
            <a:r>
              <a:rPr lang="en-US" dirty="0" smtClean="0"/>
              <a:t>Governance Tasks related to OneDrive sites. </a:t>
            </a:r>
          </a:p>
          <a:p>
            <a:r>
              <a:rPr lang="en-US" dirty="0" smtClean="0"/>
              <a:t>How</a:t>
            </a:r>
          </a:p>
          <a:p>
            <a:pPr lvl="1"/>
            <a:r>
              <a:rPr lang="en-US" dirty="0" smtClean="0"/>
              <a:t>Can be achieved by accessing the personal OneDrive for Business site using social CSOM and then injecting the needed configurations to the site</a:t>
            </a:r>
            <a:endParaRPr lang="en-US" dirty="0"/>
          </a:p>
        </p:txBody>
      </p:sp>
      <p:sp>
        <p:nvSpPr>
          <p:cNvPr id="3" name="Title 2"/>
          <p:cNvSpPr>
            <a:spLocks noGrp="1"/>
          </p:cNvSpPr>
          <p:nvPr>
            <p:ph type="title"/>
          </p:nvPr>
        </p:nvSpPr>
        <p:spPr/>
        <p:txBody>
          <a:bodyPr/>
          <a:lstStyle/>
          <a:p>
            <a:r>
              <a:rPr lang="en-US" dirty="0" smtClean="0"/>
              <a:t>Manipulating OneDrive for Business sites</a:t>
            </a:r>
            <a:endParaRPr lang="en-US" dirty="0"/>
          </a:p>
        </p:txBody>
      </p:sp>
    </p:spTree>
    <p:extLst>
      <p:ext uri="{BB962C8B-B14F-4D97-AF65-F5344CB8AC3E}">
        <p14:creationId xmlns:p14="http://schemas.microsoft.com/office/powerpoint/2010/main" val="324579630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8461189" y="4948339"/>
            <a:ext cx="1527049" cy="111704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4546184" y="2463758"/>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36" name="Group 35"/>
          <p:cNvGrpSpPr/>
          <p:nvPr/>
        </p:nvGrpSpPr>
        <p:grpSpPr>
          <a:xfrm>
            <a:off x="6652885" y="1510184"/>
            <a:ext cx="2093348" cy="1500723"/>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a:off x="6053436" y="5373936"/>
            <a:ext cx="2332420" cy="15216"/>
          </a:xfrm>
          <a:prstGeom prst="straightConnector1">
            <a:avLst/>
          </a:prstGeom>
          <a:ln w="28575">
            <a:solidFill>
              <a:schemeClr val="accent1"/>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6466567" y="5179637"/>
            <a:ext cx="1564852"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&lt;&lt;Apply modifications&gt;&gt;</a:t>
            </a:r>
          </a:p>
        </p:txBody>
      </p:sp>
      <p:grpSp>
        <p:nvGrpSpPr>
          <p:cNvPr id="41" name="Group 40"/>
          <p:cNvGrpSpPr/>
          <p:nvPr/>
        </p:nvGrpSpPr>
        <p:grpSpPr>
          <a:xfrm>
            <a:off x="1297887" y="1549832"/>
            <a:ext cx="3640606" cy="2219845"/>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SharePoint</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sp>
            <p:nvSpPr>
              <p:cNvPr id="6" name="Rectangle 5"/>
              <p:cNvSpPr/>
              <p:nvPr/>
            </p:nvSpPr>
            <p:spPr bwMode="auto">
              <a:xfrm>
                <a:off x="3722154" y="5306423"/>
                <a:ext cx="1010976" cy="660638"/>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App part</a:t>
                </a:r>
              </a:p>
            </p:txBody>
          </p:sp>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9567742" y="3123284"/>
            <a:ext cx="1746418" cy="1114521"/>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8723177" y="2125988"/>
            <a:ext cx="1597126" cy="88046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9423678" y="4078783"/>
            <a:ext cx="739280" cy="794003"/>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4254745" y="3160902"/>
            <a:ext cx="514401" cy="514401"/>
            <a:chOff x="492" y="17985"/>
            <a:chExt cx="524853" cy="524853"/>
          </a:xfrm>
        </p:grpSpPr>
        <p:sp>
          <p:nvSpPr>
            <p:cNvPr id="28" name="Oval 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smtClean="0"/>
                <a:t>1</a:t>
              </a:r>
              <a:endParaRPr lang="en-US" sz="2352" dirty="0"/>
            </a:p>
          </p:txBody>
        </p:sp>
      </p:grpSp>
      <p:cxnSp>
        <p:nvCxnSpPr>
          <p:cNvPr id="12" name="Straight Arrow Connector 11"/>
          <p:cNvCxnSpPr/>
          <p:nvPr/>
        </p:nvCxnSpPr>
        <p:spPr>
          <a:xfrm flipH="1">
            <a:off x="3406913" y="2136391"/>
            <a:ext cx="3207415" cy="120912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8385856" y="1341843"/>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70" name="Group 69"/>
          <p:cNvGrpSpPr/>
          <p:nvPr/>
        </p:nvGrpSpPr>
        <p:grpSpPr>
          <a:xfrm>
            <a:off x="9135679" y="3626799"/>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73" name="Group 72"/>
          <p:cNvGrpSpPr/>
          <p:nvPr/>
        </p:nvGrpSpPr>
        <p:grpSpPr>
          <a:xfrm>
            <a:off x="8237523" y="5552418"/>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sp>
        <p:nvSpPr>
          <p:cNvPr id="76" name="TextBox 75"/>
          <p:cNvSpPr txBox="1"/>
          <p:nvPr/>
        </p:nvSpPr>
        <p:spPr>
          <a:xfrm rot="1803052">
            <a:off x="8802874" y="2322510"/>
            <a:ext cx="142987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&lt;&lt;Add message&gt;&gt;</a:t>
            </a:r>
          </a:p>
        </p:txBody>
      </p:sp>
      <p:sp>
        <p:nvSpPr>
          <p:cNvPr id="77" name="TextBox 76"/>
          <p:cNvSpPr txBox="1"/>
          <p:nvPr/>
        </p:nvSpPr>
        <p:spPr>
          <a:xfrm rot="18756247">
            <a:off x="9058476" y="4284647"/>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8" name="Group 7"/>
          <p:cNvGrpSpPr/>
          <p:nvPr/>
        </p:nvGrpSpPr>
        <p:grpSpPr>
          <a:xfrm>
            <a:off x="2918540" y="3977200"/>
            <a:ext cx="3421603" cy="2591287"/>
            <a:chOff x="2918540" y="4018296"/>
            <a:chExt cx="3421603" cy="2591287"/>
          </a:xfrm>
        </p:grpSpPr>
        <p:sp>
          <p:nvSpPr>
            <p:cNvPr id="37" name="Rectangle 36"/>
            <p:cNvSpPr/>
            <p:nvPr/>
          </p:nvSpPr>
          <p:spPr bwMode="auto">
            <a:xfrm>
              <a:off x="2918540" y="4360569"/>
              <a:ext cx="3096004" cy="1400407"/>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7"/>
            <a:stretch>
              <a:fillRect/>
            </a:stretch>
          </p:blipFill>
          <p:spPr>
            <a:xfrm>
              <a:off x="5319959" y="4018296"/>
              <a:ext cx="1020184" cy="669117"/>
            </a:xfrm>
            <a:prstGeom prst="rect">
              <a:avLst/>
            </a:prstGeom>
          </p:spPr>
        </p:pic>
        <p:pic>
          <p:nvPicPr>
            <p:cNvPr id="4" name="Picture 3"/>
            <p:cNvPicPr>
              <a:picLocks noChangeAspect="1"/>
            </p:cNvPicPr>
            <p:nvPr/>
          </p:nvPicPr>
          <p:blipFill>
            <a:blip r:embed="rId9"/>
            <a:stretch>
              <a:fillRect/>
            </a:stretch>
          </p:blipFill>
          <p:spPr>
            <a:xfrm>
              <a:off x="3233730" y="4779182"/>
              <a:ext cx="2494200" cy="1830401"/>
            </a:xfrm>
            <a:prstGeom prst="rect">
              <a:avLst/>
            </a:prstGeom>
          </p:spPr>
        </p:pic>
      </p:grpSp>
      <p:grpSp>
        <p:nvGrpSpPr>
          <p:cNvPr id="9" name="Group 8"/>
          <p:cNvGrpSpPr/>
          <p:nvPr/>
        </p:nvGrpSpPr>
        <p:grpSpPr>
          <a:xfrm>
            <a:off x="5617733" y="5516686"/>
            <a:ext cx="514401" cy="514401"/>
            <a:chOff x="492" y="17985"/>
            <a:chExt cx="524853" cy="524853"/>
          </a:xfrm>
        </p:grpSpPr>
        <p:sp>
          <p:nvSpPr>
            <p:cNvPr id="10" name="Oval 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5</a:t>
              </a:r>
              <a:endParaRPr lang="en-US" sz="2352" dirty="0"/>
            </a:p>
          </p:txBody>
        </p:sp>
      </p:grpSp>
      <p:sp>
        <p:nvSpPr>
          <p:cNvPr id="3" name="Title 2"/>
          <p:cNvSpPr>
            <a:spLocks noGrp="1"/>
          </p:cNvSpPr>
          <p:nvPr>
            <p:ph type="title"/>
          </p:nvPr>
        </p:nvSpPr>
        <p:spPr/>
        <p:txBody>
          <a:bodyPr/>
          <a:lstStyle/>
          <a:p>
            <a:r>
              <a:rPr lang="en-US" sz="4800" dirty="0" smtClean="0"/>
              <a:t>OD4B customization with app part model</a:t>
            </a:r>
            <a:endParaRPr lang="en-GB" sz="4800" dirty="0"/>
          </a:p>
        </p:txBody>
      </p:sp>
    </p:spTree>
    <p:extLst>
      <p:ext uri="{BB962C8B-B14F-4D97-AF65-F5344CB8AC3E}">
        <p14:creationId xmlns:p14="http://schemas.microsoft.com/office/powerpoint/2010/main" val="1719721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1000"/>
                                        <p:tgtEl>
                                          <p:spTgt spid="77"/>
                                        </p:tgtEl>
                                      </p:cBhvr>
                                    </p:animEffect>
                                    <p:anim calcmode="lin" valueType="num">
                                      <p:cBhvr>
                                        <p:cTn id="37" dur="1000" fill="hold"/>
                                        <p:tgtEl>
                                          <p:spTgt spid="77"/>
                                        </p:tgtEl>
                                        <p:attrNameLst>
                                          <p:attrName>ppt_x</p:attrName>
                                        </p:attrNameLst>
                                      </p:cBhvr>
                                      <p:tavLst>
                                        <p:tav tm="0">
                                          <p:val>
                                            <p:strVal val="#ppt_x"/>
                                          </p:val>
                                        </p:tav>
                                        <p:tav tm="100000">
                                          <p:val>
                                            <p:strVal val="#ppt_x"/>
                                          </p:val>
                                        </p:tav>
                                      </p:tavLst>
                                    </p:anim>
                                    <p:anim calcmode="lin" valueType="num">
                                      <p:cBhvr>
                                        <p:cTn id="3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half" idx="2"/>
          </p:nvPr>
        </p:nvSpPr>
        <p:spPr/>
        <p:txBody>
          <a:bodyPr>
            <a:normAutofit/>
          </a:bodyPr>
          <a:lstStyle/>
          <a:p>
            <a:r>
              <a:rPr lang="en-US" sz="2799" dirty="0"/>
              <a:t>We use worker role or web job for querying newly created sites to the OD4B side</a:t>
            </a:r>
          </a:p>
          <a:p>
            <a:r>
              <a:rPr lang="en-US" sz="2799" dirty="0"/>
              <a:t>Site branding is not automatic and has the delay with search</a:t>
            </a:r>
          </a:p>
        </p:txBody>
      </p:sp>
      <p:sp>
        <p:nvSpPr>
          <p:cNvPr id="4" name="Text Placeholder 3"/>
          <p:cNvSpPr>
            <a:spLocks noGrp="1"/>
          </p:cNvSpPr>
          <p:nvPr>
            <p:ph sz="quarter" idx="4"/>
          </p:nvPr>
        </p:nvSpPr>
        <p:spPr/>
        <p:txBody>
          <a:bodyPr>
            <a:normAutofit/>
          </a:bodyPr>
          <a:lstStyle/>
          <a:p>
            <a:r>
              <a:rPr lang="en-US" sz="2799" dirty="0"/>
              <a:t>Remote timer job is scheduled to be running in Azure and is using querying OD4B sites using search</a:t>
            </a:r>
          </a:p>
          <a:p>
            <a:r>
              <a:rPr lang="en-US" sz="2799" dirty="0"/>
              <a:t>Sites are branded when timer job is processed</a:t>
            </a:r>
          </a:p>
          <a:p>
            <a:endParaRPr lang="en-US" sz="2799" dirty="0"/>
          </a:p>
        </p:txBody>
      </p:sp>
      <p:sp>
        <p:nvSpPr>
          <p:cNvPr id="2" name="Title 1"/>
          <p:cNvSpPr>
            <a:spLocks noGrp="1"/>
          </p:cNvSpPr>
          <p:nvPr>
            <p:ph type="title"/>
          </p:nvPr>
        </p:nvSpPr>
        <p:spPr/>
        <p:txBody>
          <a:bodyPr/>
          <a:lstStyle/>
          <a:p>
            <a:r>
              <a:rPr lang="en-US" smtClean="0"/>
              <a:t>Timer job based process</a:t>
            </a:r>
            <a:endParaRPr lang="en-US" dirty="0"/>
          </a:p>
        </p:txBody>
      </p:sp>
      <p:grpSp>
        <p:nvGrpSpPr>
          <p:cNvPr id="25" name="Group 24"/>
          <p:cNvGrpSpPr/>
          <p:nvPr/>
        </p:nvGrpSpPr>
        <p:grpSpPr>
          <a:xfrm>
            <a:off x="5638258" y="3569133"/>
            <a:ext cx="3421603" cy="2591287"/>
            <a:chOff x="2918540" y="4018296"/>
            <a:chExt cx="3421603" cy="2591287"/>
          </a:xfrm>
        </p:grpSpPr>
        <p:sp>
          <p:nvSpPr>
            <p:cNvPr id="26" name="Rectangle 25"/>
            <p:cNvSpPr/>
            <p:nvPr/>
          </p:nvSpPr>
          <p:spPr bwMode="auto">
            <a:xfrm>
              <a:off x="2918540" y="4360569"/>
              <a:ext cx="3096004" cy="1400407"/>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3"/>
            <a:stretch>
              <a:fillRect/>
            </a:stretch>
          </p:blipFill>
          <p:spPr>
            <a:xfrm>
              <a:off x="5319959" y="4018296"/>
              <a:ext cx="1020184" cy="669117"/>
            </a:xfrm>
            <a:prstGeom prst="rect">
              <a:avLst/>
            </a:prstGeom>
          </p:spPr>
        </p:pic>
        <p:pic>
          <p:nvPicPr>
            <p:cNvPr id="28" name="Picture 27"/>
            <p:cNvPicPr>
              <a:picLocks noChangeAspect="1"/>
            </p:cNvPicPr>
            <p:nvPr/>
          </p:nvPicPr>
          <p:blipFill>
            <a:blip r:embed="rId4"/>
            <a:stretch>
              <a:fillRect/>
            </a:stretch>
          </p:blipFill>
          <p:spPr>
            <a:xfrm>
              <a:off x="3233730" y="4779182"/>
              <a:ext cx="2494200" cy="1830401"/>
            </a:xfrm>
            <a:prstGeom prst="rect">
              <a:avLst/>
            </a:prstGeom>
          </p:spPr>
        </p:pic>
      </p:grpSp>
      <p:pic>
        <p:nvPicPr>
          <p:cNvPr id="29" name="Picture 28"/>
          <p:cNvPicPr>
            <a:picLocks noChangeAspect="1"/>
          </p:cNvPicPr>
          <p:nvPr/>
        </p:nvPicPr>
        <p:blipFill>
          <a:blip r:embed="rId5"/>
          <a:stretch>
            <a:fillRect/>
          </a:stretch>
        </p:blipFill>
        <p:spPr>
          <a:xfrm>
            <a:off x="8518257" y="4303931"/>
            <a:ext cx="710451" cy="934372"/>
          </a:xfrm>
          <a:prstGeom prst="rect">
            <a:avLst/>
          </a:prstGeom>
        </p:spPr>
      </p:pic>
      <p:grpSp>
        <p:nvGrpSpPr>
          <p:cNvPr id="30" name="Group 29"/>
          <p:cNvGrpSpPr/>
          <p:nvPr/>
        </p:nvGrpSpPr>
        <p:grpSpPr>
          <a:xfrm>
            <a:off x="8739921" y="4818979"/>
            <a:ext cx="960117" cy="920499"/>
            <a:chOff x="6516649" y="641946"/>
            <a:chExt cx="960117" cy="920499"/>
          </a:xfrm>
        </p:grpSpPr>
        <p:pic>
          <p:nvPicPr>
            <p:cNvPr id="31" name="Picture 30"/>
            <p:cNvPicPr>
              <a:picLocks noChangeAspect="1"/>
            </p:cNvPicPr>
            <p:nvPr/>
          </p:nvPicPr>
          <p:blipFill>
            <a:blip r:embed="rId6"/>
            <a:stretch>
              <a:fillRect/>
            </a:stretch>
          </p:blipFill>
          <p:spPr>
            <a:xfrm>
              <a:off x="6516649" y="1047405"/>
              <a:ext cx="597915" cy="515040"/>
            </a:xfrm>
            <a:prstGeom prst="rect">
              <a:avLst/>
            </a:prstGeom>
          </p:spPr>
        </p:pic>
        <p:pic>
          <p:nvPicPr>
            <p:cNvPr id="32" name="Picture 31"/>
            <p:cNvPicPr>
              <a:picLocks noChangeAspect="1"/>
            </p:cNvPicPr>
            <p:nvPr/>
          </p:nvPicPr>
          <p:blipFill>
            <a:blip r:embed="rId6"/>
            <a:stretch>
              <a:fillRect/>
            </a:stretch>
          </p:blipFill>
          <p:spPr>
            <a:xfrm>
              <a:off x="6700315" y="848811"/>
              <a:ext cx="597915" cy="515040"/>
            </a:xfrm>
            <a:prstGeom prst="rect">
              <a:avLst/>
            </a:prstGeom>
          </p:spPr>
        </p:pic>
        <p:pic>
          <p:nvPicPr>
            <p:cNvPr id="33" name="Picture 32"/>
            <p:cNvPicPr>
              <a:picLocks noChangeAspect="1"/>
            </p:cNvPicPr>
            <p:nvPr/>
          </p:nvPicPr>
          <p:blipFill>
            <a:blip r:embed="rId6"/>
            <a:stretch>
              <a:fillRect/>
            </a:stretch>
          </p:blipFill>
          <p:spPr>
            <a:xfrm>
              <a:off x="6878851" y="641946"/>
              <a:ext cx="597915" cy="515040"/>
            </a:xfrm>
            <a:prstGeom prst="rect">
              <a:avLst/>
            </a:prstGeom>
          </p:spPr>
        </p:pic>
      </p:grpSp>
      <p:grpSp>
        <p:nvGrpSpPr>
          <p:cNvPr id="34" name="Group 33"/>
          <p:cNvGrpSpPr/>
          <p:nvPr/>
        </p:nvGrpSpPr>
        <p:grpSpPr>
          <a:xfrm>
            <a:off x="9531017" y="5202654"/>
            <a:ext cx="514401" cy="514401"/>
            <a:chOff x="492" y="17985"/>
            <a:chExt cx="524853" cy="524853"/>
          </a:xfrm>
        </p:grpSpPr>
        <p:sp>
          <p:nvSpPr>
            <p:cNvPr id="35" name="Oval 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nvGrpSpPr>
          <p:cNvPr id="37" name="Group 36"/>
          <p:cNvGrpSpPr/>
          <p:nvPr/>
        </p:nvGrpSpPr>
        <p:grpSpPr>
          <a:xfrm>
            <a:off x="2329522" y="5334872"/>
            <a:ext cx="1551508" cy="1117041"/>
            <a:chOff x="7303388" y="5401003"/>
            <a:chExt cx="1551508" cy="1117041"/>
          </a:xfrm>
        </p:grpSpPr>
        <p:sp>
          <p:nvSpPr>
            <p:cNvPr id="38" name="Arc 37"/>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39" name="Group 38"/>
            <p:cNvGrpSpPr/>
            <p:nvPr/>
          </p:nvGrpSpPr>
          <p:grpSpPr>
            <a:xfrm>
              <a:off x="7524159" y="5401003"/>
              <a:ext cx="1330737" cy="1117041"/>
              <a:chOff x="5602373" y="5181081"/>
              <a:chExt cx="1330737" cy="1117041"/>
            </a:xfrm>
          </p:grpSpPr>
          <p:sp>
            <p:nvSpPr>
              <p:cNvPr id="40" name="Rectangle 39"/>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41" name="Picture 40"/>
              <p:cNvPicPr>
                <a:picLocks noChangeAspect="1"/>
              </p:cNvPicPr>
              <p:nvPr/>
            </p:nvPicPr>
            <p:blipFill>
              <a:blip r:embed="rId7"/>
              <a:stretch>
                <a:fillRect/>
              </a:stretch>
            </p:blipFill>
            <p:spPr>
              <a:xfrm>
                <a:off x="6173273" y="5504682"/>
                <a:ext cx="730013" cy="793440"/>
              </a:xfrm>
              <a:prstGeom prst="rect">
                <a:avLst/>
              </a:prstGeom>
            </p:spPr>
          </p:pic>
        </p:grpSp>
      </p:grpSp>
      <p:sp>
        <p:nvSpPr>
          <p:cNvPr id="42" name="TextBox 41"/>
          <p:cNvSpPr txBox="1"/>
          <p:nvPr/>
        </p:nvSpPr>
        <p:spPr>
          <a:xfrm rot="21086042">
            <a:off x="3928458" y="5550751"/>
            <a:ext cx="2500428"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&lt;&lt;Loop through site collections&gt;&gt;</a:t>
            </a:r>
          </a:p>
        </p:txBody>
      </p:sp>
      <p:cxnSp>
        <p:nvCxnSpPr>
          <p:cNvPr id="43" name="Straight Arrow Connector 42"/>
          <p:cNvCxnSpPr/>
          <p:nvPr/>
        </p:nvCxnSpPr>
        <p:spPr>
          <a:xfrm flipH="1">
            <a:off x="3932992" y="5592187"/>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44" name="Group 43"/>
          <p:cNvGrpSpPr/>
          <p:nvPr/>
        </p:nvGrpSpPr>
        <p:grpSpPr>
          <a:xfrm>
            <a:off x="3758957" y="4964560"/>
            <a:ext cx="514401" cy="514401"/>
            <a:chOff x="492" y="17985"/>
            <a:chExt cx="524853" cy="524853"/>
          </a:xfrm>
        </p:grpSpPr>
        <p:sp>
          <p:nvSpPr>
            <p:cNvPr id="45" name="Oval 4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Tree>
    <p:extLst>
      <p:ext uri="{BB962C8B-B14F-4D97-AF65-F5344CB8AC3E}">
        <p14:creationId xmlns:p14="http://schemas.microsoft.com/office/powerpoint/2010/main" val="31927337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 and apply changes</a:t>
            </a:r>
            <a:endParaRPr lang="en-US" dirty="0"/>
          </a:p>
        </p:txBody>
      </p:sp>
      <p:sp>
        <p:nvSpPr>
          <p:cNvPr id="3" name="Text Placeholder 2"/>
          <p:cNvSpPr>
            <a:spLocks noGrp="1"/>
          </p:cNvSpPr>
          <p:nvPr>
            <p:ph type="body" sz="quarter" idx="10"/>
          </p:nvPr>
        </p:nvSpPr>
        <p:spPr/>
        <p:txBody>
          <a:bodyPr>
            <a:normAutofit/>
          </a:bodyPr>
          <a:lstStyle/>
          <a:p>
            <a:r>
              <a:rPr lang="en-US" sz="2799" dirty="0" smtClean="0"/>
              <a:t>Use the OD4B pre-creation site API to create the sites for each of the end users</a:t>
            </a:r>
          </a:p>
          <a:p>
            <a:r>
              <a:rPr lang="en-US" sz="2799" dirty="0" smtClean="0"/>
              <a:t>Apply needed changes after site has been provisioned, but before end users will access the site</a:t>
            </a:r>
          </a:p>
          <a:p>
            <a:pPr lvl="1"/>
            <a:r>
              <a:rPr lang="en-US" sz="1800" dirty="0" smtClean="0"/>
              <a:t>New users will require to be then taken into account specifically</a:t>
            </a:r>
            <a:endParaRPr lang="en-US" sz="1199" dirty="0"/>
          </a:p>
        </p:txBody>
      </p:sp>
      <p:grpSp>
        <p:nvGrpSpPr>
          <p:cNvPr id="47" name="Group 46"/>
          <p:cNvGrpSpPr/>
          <p:nvPr/>
        </p:nvGrpSpPr>
        <p:grpSpPr>
          <a:xfrm>
            <a:off x="3913206" y="5946397"/>
            <a:ext cx="514401" cy="514401"/>
            <a:chOff x="492" y="17985"/>
            <a:chExt cx="524853" cy="524853"/>
          </a:xfrm>
        </p:grpSpPr>
        <p:sp>
          <p:nvSpPr>
            <p:cNvPr id="48" name="Oval 4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grpSp>
        <p:nvGrpSpPr>
          <p:cNvPr id="50" name="Group 49"/>
          <p:cNvGrpSpPr/>
          <p:nvPr/>
        </p:nvGrpSpPr>
        <p:grpSpPr>
          <a:xfrm>
            <a:off x="2754812" y="5207620"/>
            <a:ext cx="1532758" cy="1124326"/>
            <a:chOff x="3080259" y="2959132"/>
            <a:chExt cx="1532758" cy="1124326"/>
          </a:xfrm>
        </p:grpSpPr>
        <p:pic>
          <p:nvPicPr>
            <p:cNvPr id="51" name="Picture 50"/>
            <p:cNvPicPr>
              <a:picLocks noChangeAspect="1"/>
            </p:cNvPicPr>
            <p:nvPr/>
          </p:nvPicPr>
          <p:blipFill>
            <a:blip r:embed="rId3"/>
            <a:stretch>
              <a:fillRect/>
            </a:stretch>
          </p:blipFill>
          <p:spPr>
            <a:xfrm>
              <a:off x="3805398" y="2959132"/>
              <a:ext cx="807619" cy="767029"/>
            </a:xfrm>
            <a:prstGeom prst="rect">
              <a:avLst/>
            </a:prstGeom>
          </p:spPr>
        </p:pic>
        <p:pic>
          <p:nvPicPr>
            <p:cNvPr id="52" name="Picture 51"/>
            <p:cNvPicPr>
              <a:picLocks noChangeAspect="1"/>
            </p:cNvPicPr>
            <p:nvPr/>
          </p:nvPicPr>
          <p:blipFill>
            <a:blip r:embed="rId4"/>
            <a:stretch>
              <a:fillRect/>
            </a:stretch>
          </p:blipFill>
          <p:spPr>
            <a:xfrm>
              <a:off x="3080259" y="3112475"/>
              <a:ext cx="936102" cy="970983"/>
            </a:xfrm>
            <a:prstGeom prst="rect">
              <a:avLst/>
            </a:prstGeom>
          </p:spPr>
        </p:pic>
      </p:grpSp>
      <p:grpSp>
        <p:nvGrpSpPr>
          <p:cNvPr id="53" name="Group 52"/>
          <p:cNvGrpSpPr/>
          <p:nvPr/>
        </p:nvGrpSpPr>
        <p:grpSpPr>
          <a:xfrm>
            <a:off x="5629676" y="3633864"/>
            <a:ext cx="4407160" cy="2591287"/>
            <a:chOff x="5794062" y="1661226"/>
            <a:chExt cx="4407160" cy="2591287"/>
          </a:xfrm>
        </p:grpSpPr>
        <p:grpSp>
          <p:nvGrpSpPr>
            <p:cNvPr id="54" name="Group 53"/>
            <p:cNvGrpSpPr/>
            <p:nvPr/>
          </p:nvGrpSpPr>
          <p:grpSpPr>
            <a:xfrm>
              <a:off x="5794062" y="1661226"/>
              <a:ext cx="3421603" cy="2591287"/>
              <a:chOff x="2918540" y="4018296"/>
              <a:chExt cx="3421603" cy="2591287"/>
            </a:xfrm>
          </p:grpSpPr>
          <p:sp>
            <p:nvSpPr>
              <p:cNvPr id="63" name="Rectangle 62"/>
              <p:cNvSpPr/>
              <p:nvPr/>
            </p:nvSpPr>
            <p:spPr bwMode="auto">
              <a:xfrm>
                <a:off x="2918540" y="4360569"/>
                <a:ext cx="3096004" cy="1400407"/>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5"/>
              <a:stretch>
                <a:fillRect/>
              </a:stretch>
            </p:blipFill>
            <p:spPr>
              <a:xfrm>
                <a:off x="5319959" y="4018296"/>
                <a:ext cx="1020184" cy="669117"/>
              </a:xfrm>
              <a:prstGeom prst="rect">
                <a:avLst/>
              </a:prstGeom>
            </p:spPr>
          </p:pic>
          <p:pic>
            <p:nvPicPr>
              <p:cNvPr id="65" name="Picture 64"/>
              <p:cNvPicPr>
                <a:picLocks noChangeAspect="1"/>
              </p:cNvPicPr>
              <p:nvPr/>
            </p:nvPicPr>
            <p:blipFill>
              <a:blip r:embed="rId6"/>
              <a:stretch>
                <a:fillRect/>
              </a:stretch>
            </p:blipFill>
            <p:spPr>
              <a:xfrm>
                <a:off x="3233730" y="4779182"/>
                <a:ext cx="2494200" cy="1830401"/>
              </a:xfrm>
              <a:prstGeom prst="rect">
                <a:avLst/>
              </a:prstGeom>
            </p:spPr>
          </p:pic>
        </p:grpSp>
        <p:pic>
          <p:nvPicPr>
            <p:cNvPr id="55" name="Picture 54"/>
            <p:cNvPicPr>
              <a:picLocks noChangeAspect="1"/>
            </p:cNvPicPr>
            <p:nvPr/>
          </p:nvPicPr>
          <p:blipFill>
            <a:blip r:embed="rId7"/>
            <a:stretch>
              <a:fillRect/>
            </a:stretch>
          </p:blipFill>
          <p:spPr>
            <a:xfrm>
              <a:off x="8674061" y="2396024"/>
              <a:ext cx="710451" cy="934372"/>
            </a:xfrm>
            <a:prstGeom prst="rect">
              <a:avLst/>
            </a:prstGeom>
          </p:spPr>
        </p:pic>
        <p:grpSp>
          <p:nvGrpSpPr>
            <p:cNvPr id="56" name="Group 55"/>
            <p:cNvGrpSpPr/>
            <p:nvPr/>
          </p:nvGrpSpPr>
          <p:grpSpPr>
            <a:xfrm>
              <a:off x="8895725" y="2911072"/>
              <a:ext cx="960117" cy="920499"/>
              <a:chOff x="6516649" y="641946"/>
              <a:chExt cx="960117" cy="920499"/>
            </a:xfrm>
          </p:grpSpPr>
          <p:pic>
            <p:nvPicPr>
              <p:cNvPr id="60" name="Picture 59"/>
              <p:cNvPicPr>
                <a:picLocks noChangeAspect="1"/>
              </p:cNvPicPr>
              <p:nvPr/>
            </p:nvPicPr>
            <p:blipFill>
              <a:blip r:embed="rId8"/>
              <a:stretch>
                <a:fillRect/>
              </a:stretch>
            </p:blipFill>
            <p:spPr>
              <a:xfrm>
                <a:off x="6516649" y="1047405"/>
                <a:ext cx="597915" cy="515040"/>
              </a:xfrm>
              <a:prstGeom prst="rect">
                <a:avLst/>
              </a:prstGeom>
            </p:spPr>
          </p:pic>
          <p:pic>
            <p:nvPicPr>
              <p:cNvPr id="61" name="Picture 60"/>
              <p:cNvPicPr>
                <a:picLocks noChangeAspect="1"/>
              </p:cNvPicPr>
              <p:nvPr/>
            </p:nvPicPr>
            <p:blipFill>
              <a:blip r:embed="rId8"/>
              <a:stretch>
                <a:fillRect/>
              </a:stretch>
            </p:blipFill>
            <p:spPr>
              <a:xfrm>
                <a:off x="6700315" y="848811"/>
                <a:ext cx="597915" cy="515040"/>
              </a:xfrm>
              <a:prstGeom prst="rect">
                <a:avLst/>
              </a:prstGeom>
            </p:spPr>
          </p:pic>
          <p:pic>
            <p:nvPicPr>
              <p:cNvPr id="62" name="Picture 61"/>
              <p:cNvPicPr>
                <a:picLocks noChangeAspect="1"/>
              </p:cNvPicPr>
              <p:nvPr/>
            </p:nvPicPr>
            <p:blipFill>
              <a:blip r:embed="rId8"/>
              <a:stretch>
                <a:fillRect/>
              </a:stretch>
            </p:blipFill>
            <p:spPr>
              <a:xfrm>
                <a:off x="6878851" y="641946"/>
                <a:ext cx="597915" cy="515040"/>
              </a:xfrm>
              <a:prstGeom prst="rect">
                <a:avLst/>
              </a:prstGeom>
            </p:spPr>
          </p:pic>
        </p:grpSp>
        <p:grpSp>
          <p:nvGrpSpPr>
            <p:cNvPr id="57" name="Group 56"/>
            <p:cNvGrpSpPr/>
            <p:nvPr/>
          </p:nvGrpSpPr>
          <p:grpSpPr>
            <a:xfrm>
              <a:off x="9686821" y="3294747"/>
              <a:ext cx="514401" cy="514401"/>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sp>
        <p:nvSpPr>
          <p:cNvPr id="66" name="TextBox 65"/>
          <p:cNvSpPr txBox="1"/>
          <p:nvPr/>
        </p:nvSpPr>
        <p:spPr>
          <a:xfrm rot="21086042">
            <a:off x="4302710" y="5460136"/>
            <a:ext cx="2256195"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&lt;&lt;pre-create and customize&gt;&gt;</a:t>
            </a:r>
          </a:p>
        </p:txBody>
      </p:sp>
      <p:cxnSp>
        <p:nvCxnSpPr>
          <p:cNvPr id="67" name="Straight Arrow Connector 66"/>
          <p:cNvCxnSpPr/>
          <p:nvPr/>
        </p:nvCxnSpPr>
        <p:spPr>
          <a:xfrm flipH="1">
            <a:off x="4135797" y="5544351"/>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5324837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5548" y="895300"/>
            <a:ext cx="11303059" cy="2001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defTabSz="913201" fontAlgn="base">
              <a:spcBef>
                <a:spcPct val="0"/>
              </a:spcBef>
              <a:spcAft>
                <a:spcPct val="0"/>
              </a:spcAft>
            </a:pPr>
            <a:endParaRPr lang="en-US" sz="1763"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0945" y="1276976"/>
            <a:ext cx="3787662" cy="1553646"/>
          </a:xfrm>
          <a:prstGeom prst="rect">
            <a:avLst/>
          </a:prstGeom>
        </p:spPr>
      </p:pic>
      <p:sp>
        <p:nvSpPr>
          <p:cNvPr id="9" name="Title 8"/>
          <p:cNvSpPr>
            <a:spLocks noGrp="1"/>
          </p:cNvSpPr>
          <p:nvPr>
            <p:ph type="title"/>
          </p:nvPr>
        </p:nvSpPr>
        <p:spPr/>
        <p:txBody>
          <a:bodyPr/>
          <a:lstStyle/>
          <a:p>
            <a:r>
              <a:rPr lang="en-US" smtClean="0"/>
              <a:t>Vision</a:t>
            </a:r>
            <a:endParaRPr lang="en-US" dirty="0"/>
          </a:p>
        </p:txBody>
      </p:sp>
      <p:grpSp>
        <p:nvGrpSpPr>
          <p:cNvPr id="357" name="Group 356"/>
          <p:cNvGrpSpPr/>
          <p:nvPr/>
        </p:nvGrpSpPr>
        <p:grpSpPr>
          <a:xfrm>
            <a:off x="288621"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1" rIns="89583" bIns="44791" numCol="1" anchor="t" anchorCtr="0" compatLnSpc="1">
                <a:prstTxWarp prst="textNoShape">
                  <a:avLst/>
                </a:prstTxWarp>
                <a:noAutofit/>
              </a:bodyPr>
              <a:lstStyle/>
              <a:p>
                <a:pPr defTabSz="913643"/>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grpSp>
        <p:nvGrpSpPr>
          <p:cNvPr id="439" name="Group 438"/>
          <p:cNvGrpSpPr/>
          <p:nvPr/>
        </p:nvGrpSpPr>
        <p:grpSpPr>
          <a:xfrm>
            <a:off x="5274455" y="1290752"/>
            <a:ext cx="1790146"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766924"/>
              <a:ext cx="948506" cy="779167"/>
              <a:chOff x="5444705" y="1851916"/>
              <a:chExt cx="948506" cy="779167"/>
            </a:xfrm>
          </p:grpSpPr>
          <p:sp>
            <p:nvSpPr>
              <p:cNvPr id="466" name="Rectangle 465"/>
              <p:cNvSpPr/>
              <p:nvPr/>
            </p:nvSpPr>
            <p:spPr bwMode="auto">
              <a:xfrm>
                <a:off x="5444705" y="1851916"/>
                <a:ext cx="438767" cy="7791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4" y="2051041"/>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a:solidFill>
              <a:schemeClr val="bg1">
                <a:lumMod val="85000"/>
              </a:schemeClr>
            </a:solidFill>
            <a:ln>
              <a:noFill/>
              <a:headEnd type="none" w="med" len="med"/>
              <a:tailEnd type="none" w="med" len="med"/>
            </a:ln>
            <a:effectLst/>
          </p:spPr>
        </p:pic>
        <p:grpSp>
          <p:nvGrpSpPr>
            <p:cNvPr id="360" name="Group 359"/>
            <p:cNvGrpSpPr/>
            <p:nvPr/>
          </p:nvGrpSpPr>
          <p:grpSpPr>
            <a:xfrm>
              <a:off x="2444126" y="2215023"/>
              <a:ext cx="267711" cy="420984"/>
              <a:chOff x="2442960" y="2215023"/>
              <a:chExt cx="267711" cy="420984"/>
            </a:xfrm>
          </p:grpSpPr>
          <p:sp>
            <p:nvSpPr>
              <p:cNvPr id="361" name="Rectangle 360"/>
              <p:cNvSpPr/>
              <p:nvPr/>
            </p:nvSpPr>
            <p:spPr bwMode="auto">
              <a:xfrm>
                <a:off x="2442960" y="2215023"/>
                <a:ext cx="267711" cy="420984"/>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516" name="Rectangle 515"/>
          <p:cNvSpPr/>
          <p:nvPr/>
        </p:nvSpPr>
        <p:spPr bwMode="auto">
          <a:xfrm>
            <a:off x="460547"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7"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7"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5" y="3990997"/>
            <a:ext cx="992537" cy="361250"/>
            <a:chOff x="683707" y="4085194"/>
            <a:chExt cx="1013112" cy="368739"/>
          </a:xfrm>
        </p:grpSpPr>
        <p:sp>
          <p:nvSpPr>
            <p:cNvPr id="520" name="TextBox 519"/>
            <p:cNvSpPr txBox="1"/>
            <p:nvPr/>
          </p:nvSpPr>
          <p:spPr>
            <a:xfrm>
              <a:off x="1132043" y="4154025"/>
              <a:ext cx="564776" cy="193746"/>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sp>
        <p:nvSpPr>
          <p:cNvPr id="523" name="Freeform 9"/>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4" name="Freeform 10"/>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5" name="Freeform 11"/>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6" name="Freeform 12"/>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7" name="Freeform 13"/>
          <p:cNvSpPr>
            <a:spLocks noEditPoints="1"/>
          </p:cNvSpPr>
          <p:nvPr/>
        </p:nvSpPr>
        <p:spPr bwMode="auto">
          <a:xfrm>
            <a:off x="995847" y="5301139"/>
            <a:ext cx="121272" cy="135048"/>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8" name="Freeform 14"/>
          <p:cNvSpPr>
            <a:spLocks/>
          </p:cNvSpPr>
          <p:nvPr/>
        </p:nvSpPr>
        <p:spPr bwMode="auto">
          <a:xfrm>
            <a:off x="1136297" y="5338682"/>
            <a:ext cx="76166" cy="94803"/>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9" name="Freeform 15"/>
          <p:cNvSpPr>
            <a:spLocks noEditPoints="1"/>
          </p:cNvSpPr>
          <p:nvPr/>
        </p:nvSpPr>
        <p:spPr bwMode="auto">
          <a:xfrm>
            <a:off x="1229209" y="5338681"/>
            <a:ext cx="79678" cy="97505"/>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0" name="Freeform 16"/>
          <p:cNvSpPr>
            <a:spLocks noEditPoints="1"/>
          </p:cNvSpPr>
          <p:nvPr/>
        </p:nvSpPr>
        <p:spPr bwMode="auto">
          <a:xfrm>
            <a:off x="1328063" y="5303840"/>
            <a:ext cx="103716" cy="129645"/>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1" name="Freeform 17"/>
          <p:cNvSpPr>
            <a:spLocks/>
          </p:cNvSpPr>
          <p:nvPr/>
        </p:nvSpPr>
        <p:spPr bwMode="auto">
          <a:xfrm>
            <a:off x="1450146" y="5339223"/>
            <a:ext cx="48617" cy="94263"/>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2" name="Freeform 18"/>
          <p:cNvSpPr>
            <a:spLocks noEditPoints="1"/>
          </p:cNvSpPr>
          <p:nvPr/>
        </p:nvSpPr>
        <p:spPr bwMode="auto">
          <a:xfrm>
            <a:off x="1507676" y="5297898"/>
            <a:ext cx="19987" cy="135588"/>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3" name="Freeform 19"/>
          <p:cNvSpPr>
            <a:spLocks/>
          </p:cNvSpPr>
          <p:nvPr/>
        </p:nvSpPr>
        <p:spPr bwMode="auto">
          <a:xfrm>
            <a:off x="1536575" y="5340572"/>
            <a:ext cx="85620" cy="92913"/>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4" name="Freeform 20"/>
          <p:cNvSpPr>
            <a:spLocks noEditPoints="1"/>
          </p:cNvSpPr>
          <p:nvPr/>
        </p:nvSpPr>
        <p:spPr bwMode="auto">
          <a:xfrm>
            <a:off x="1626787" y="5338681"/>
            <a:ext cx="79948" cy="97505"/>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35" name="Group 32"/>
          <p:cNvGrpSpPr>
            <a:grpSpLocks noChangeAspect="1"/>
          </p:cNvGrpSpPr>
          <p:nvPr/>
        </p:nvGrpSpPr>
        <p:grpSpPr bwMode="auto">
          <a:xfrm>
            <a:off x="672276" y="5564414"/>
            <a:ext cx="1088506" cy="350901"/>
            <a:chOff x="3382" y="2013"/>
            <a:chExt cx="912" cy="294"/>
          </a:xfrm>
          <a:solidFill>
            <a:schemeClr val="bg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55" name="Group 554"/>
          <p:cNvGrpSpPr/>
          <p:nvPr/>
        </p:nvGrpSpPr>
        <p:grpSpPr>
          <a:xfrm>
            <a:off x="2297209" y="5291866"/>
            <a:ext cx="1734372" cy="322293"/>
            <a:chOff x="3780357" y="9151926"/>
            <a:chExt cx="1910317" cy="392096"/>
          </a:xfrm>
        </p:grpSpPr>
        <p:sp>
          <p:nvSpPr>
            <p:cNvPr id="556" name="TextBox 555"/>
            <p:cNvSpPr txBox="1"/>
            <p:nvPr/>
          </p:nvSpPr>
          <p:spPr>
            <a:xfrm>
              <a:off x="4286127" y="9235524"/>
              <a:ext cx="1404547" cy="230920"/>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3"/>
            <a:ext cx="772904"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60" name="Group 559"/>
          <p:cNvGrpSpPr/>
          <p:nvPr/>
        </p:nvGrpSpPr>
        <p:grpSpPr>
          <a:xfrm>
            <a:off x="677243" y="4933442"/>
            <a:ext cx="218921" cy="217592"/>
            <a:chOff x="3802770" y="-2002971"/>
            <a:chExt cx="1532420" cy="1523121"/>
          </a:xfrm>
          <a:solidFill>
            <a:schemeClr val="bg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014745" y="4963343"/>
            <a:ext cx="607452" cy="162695"/>
          </a:xfrm>
          <a:prstGeom prst="rect">
            <a:avLst/>
          </a:prstGeom>
          <a:noFill/>
        </p:spPr>
        <p:txBody>
          <a:bodyPr wrap="square" lIns="0" tIns="0" rIns="0" bIns="0" rtlCol="0">
            <a:spAutoFit/>
          </a:bodyPr>
          <a:lstStyle/>
          <a:p>
            <a:pPr defTabSz="913643">
              <a:lnSpc>
                <a:spcPct val="90000"/>
              </a:lnSpc>
              <a:spcAft>
                <a:spcPts val="588"/>
              </a:spcAft>
            </a:pPr>
            <a:r>
              <a:rPr lang="en-US" sz="1175" spc="-29" dirty="0">
                <a:gradFill>
                  <a:gsLst>
                    <a:gs pos="2917">
                      <a:srgbClr val="FFFFFF"/>
                    </a:gs>
                    <a:gs pos="30000">
                      <a:srgbClr val="FFFFFF"/>
                    </a:gs>
                  </a:gsLst>
                  <a:lin ang="5400000" scaled="0"/>
                </a:gradFill>
              </a:rPr>
              <a:t>My Apps</a:t>
            </a:r>
          </a:p>
        </p:txBody>
      </p:sp>
      <p:sp>
        <p:nvSpPr>
          <p:cNvPr id="574" name="Freeform 39"/>
          <p:cNvSpPr>
            <a:spLocks noChangeAspect="1" noEditPoints="1"/>
          </p:cNvSpPr>
          <p:nvPr/>
        </p:nvSpPr>
        <p:spPr bwMode="auto">
          <a:xfrm>
            <a:off x="671229" y="6033822"/>
            <a:ext cx="1050167"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5" name="Freeform 35"/>
          <p:cNvSpPr>
            <a:spLocks noChangeAspect="1" noEditPoints="1"/>
          </p:cNvSpPr>
          <p:nvPr/>
        </p:nvSpPr>
        <p:spPr bwMode="auto">
          <a:xfrm>
            <a:off x="2297209" y="3990996"/>
            <a:ext cx="1294936"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76" name="Group 53"/>
          <p:cNvGrpSpPr>
            <a:grpSpLocks noChangeAspect="1"/>
          </p:cNvGrpSpPr>
          <p:nvPr/>
        </p:nvGrpSpPr>
        <p:grpSpPr bwMode="auto">
          <a:xfrm>
            <a:off x="2297210" y="4427037"/>
            <a:ext cx="939732"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3"/>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11" name="Freeform 33"/>
          <p:cNvSpPr>
            <a:spLocks noChangeAspect="1" noEditPoints="1"/>
          </p:cNvSpPr>
          <p:nvPr/>
        </p:nvSpPr>
        <p:spPr bwMode="auto">
          <a:xfrm>
            <a:off x="2297210" y="5687937"/>
            <a:ext cx="820487" cy="34012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615" name="Rectangle 614"/>
          <p:cNvSpPr/>
          <p:nvPr/>
        </p:nvSpPr>
        <p:spPr bwMode="auto">
          <a:xfrm>
            <a:off x="4233456" y="3811326"/>
            <a:ext cx="3732094" cy="274970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5"/>
          <p:cNvSpPr>
            <a:spLocks noEditPoints="1"/>
          </p:cNvSpPr>
          <p:nvPr/>
        </p:nvSpPr>
        <p:spPr bwMode="auto">
          <a:xfrm>
            <a:off x="5458706" y="4990212"/>
            <a:ext cx="407288" cy="376674"/>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959">
              <a:solidFill>
                <a:srgbClr val="FFFFFF"/>
              </a:solidFill>
            </a:endParaRPr>
          </a:p>
        </p:txBody>
      </p:sp>
      <p:sp>
        <p:nvSpPr>
          <p:cNvPr id="620" name="TextBox 619"/>
          <p:cNvSpPr txBox="1"/>
          <p:nvPr/>
        </p:nvSpPr>
        <p:spPr>
          <a:xfrm>
            <a:off x="4398847" y="4532598"/>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264584"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145442"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051661"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398847"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4977107" y="5483835"/>
            <a:ext cx="1370488"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051661"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075374" y="5483835"/>
            <a:ext cx="935669"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334069" y="5793474"/>
            <a:ext cx="437002" cy="45905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29" name="Freeform 5"/>
          <p:cNvSpPr>
            <a:spLocks noChangeAspect="1" noEditPoints="1"/>
          </p:cNvSpPr>
          <p:nvPr/>
        </p:nvSpPr>
        <p:spPr bwMode="auto">
          <a:xfrm>
            <a:off x="5558469" y="5793475"/>
            <a:ext cx="415952" cy="406795"/>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8055" y="5849463"/>
            <a:ext cx="394455" cy="343353"/>
          </a:xfrm>
          <a:prstGeom prst="rect">
            <a:avLst/>
          </a:prstGeom>
        </p:spPr>
      </p:pic>
      <p:grpSp>
        <p:nvGrpSpPr>
          <p:cNvPr id="631" name="Group 8"/>
          <p:cNvGrpSpPr>
            <a:grpSpLocks noChangeAspect="1"/>
          </p:cNvGrpSpPr>
          <p:nvPr/>
        </p:nvGrpSpPr>
        <p:grpSpPr bwMode="auto">
          <a:xfrm>
            <a:off x="7195693" y="4974450"/>
            <a:ext cx="507469" cy="392436"/>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2" name="Freeform 14"/>
          <p:cNvSpPr>
            <a:spLocks noEditPoints="1"/>
          </p:cNvSpPr>
          <p:nvPr/>
        </p:nvSpPr>
        <p:spPr bwMode="auto">
          <a:xfrm>
            <a:off x="6322361" y="4848863"/>
            <a:ext cx="441694" cy="518024"/>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3" name="TextBox 632"/>
          <p:cNvSpPr txBox="1"/>
          <p:nvPr/>
        </p:nvSpPr>
        <p:spPr>
          <a:xfrm>
            <a:off x="4351094"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523893" y="5793822"/>
            <a:ext cx="545438" cy="393946"/>
            <a:chOff x="889" y="17"/>
            <a:chExt cx="6056" cy="4374"/>
          </a:xfrm>
          <a:solidFill>
            <a:schemeClr val="bg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5" name="TextBox 634"/>
          <p:cNvSpPr txBox="1"/>
          <p:nvPr/>
        </p:nvSpPr>
        <p:spPr>
          <a:xfrm>
            <a:off x="5264583"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10106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695615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Yammer</a:t>
            </a:r>
          </a:p>
        </p:txBody>
      </p:sp>
      <p:sp>
        <p:nvSpPr>
          <p:cNvPr id="646" name="Freeform 5"/>
          <p:cNvSpPr>
            <a:spLocks noChangeAspect="1" noEditPoints="1"/>
          </p:cNvSpPr>
          <p:nvPr/>
        </p:nvSpPr>
        <p:spPr bwMode="auto">
          <a:xfrm>
            <a:off x="5511951" y="4003738"/>
            <a:ext cx="301849" cy="401213"/>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568859" y="4015206"/>
            <a:ext cx="455507" cy="377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327727" y="4049366"/>
            <a:ext cx="418554" cy="30898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242283" y="4015206"/>
            <a:ext cx="418577" cy="39258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774" tIns="43886" rIns="87774" bIns="43886" numCol="1" anchor="t" anchorCtr="0" compatLnSpc="1">
            <a:prstTxWarp prst="textNoShape">
              <a:avLst/>
            </a:prstTxWarp>
          </a:bodyPr>
          <a:lstStyle/>
          <a:p>
            <a:pPr defTabSz="895029"/>
            <a:endParaRPr lang="en-US" sz="1762" dirty="0">
              <a:solidFill>
                <a:srgbClr val="FFFFFF"/>
              </a:solidFill>
            </a:endParaRPr>
          </a:p>
        </p:txBody>
      </p:sp>
      <p:sp>
        <p:nvSpPr>
          <p:cNvPr id="656" name="Freeform 5"/>
          <p:cNvSpPr>
            <a:spLocks noEditPoints="1"/>
          </p:cNvSpPr>
          <p:nvPr/>
        </p:nvSpPr>
        <p:spPr bwMode="auto">
          <a:xfrm>
            <a:off x="4656622" y="4952857"/>
            <a:ext cx="361199" cy="40504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sp>
        <p:nvSpPr>
          <p:cNvPr id="658" name="Rectangle 657"/>
          <p:cNvSpPr/>
          <p:nvPr/>
        </p:nvSpPr>
        <p:spPr bwMode="auto">
          <a:xfrm>
            <a:off x="8006365"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6"/>
            <a:ext cx="533992"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11" y="4838004"/>
            <a:ext cx="947166" cy="253745"/>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09"/>
            <a:ext cx="318047" cy="4035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6181" y="4759465"/>
            <a:ext cx="399160" cy="400867"/>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18419" y="5541042"/>
            <a:ext cx="999587"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30"/>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3" y="4035042"/>
            <a:ext cx="475189" cy="446793"/>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2663"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1" y="4006847"/>
            <a:ext cx="405896" cy="474839"/>
          </a:xfrm>
          <a:prstGeom prst="rect">
            <a:avLst/>
          </a:prstGeom>
          <a:noFill/>
          <a:ln>
            <a:noFill/>
          </a:ln>
          <a:effectLst/>
          <a:extLst/>
        </p:spPr>
      </p:pic>
      <p:grpSp>
        <p:nvGrpSpPr>
          <p:cNvPr id="673" name="Group 672"/>
          <p:cNvGrpSpPr/>
          <p:nvPr/>
        </p:nvGrpSpPr>
        <p:grpSpPr>
          <a:xfrm>
            <a:off x="9717784" y="4017847"/>
            <a:ext cx="420647" cy="474809"/>
            <a:chOff x="8757833" y="2461626"/>
            <a:chExt cx="522153" cy="589383"/>
          </a:xfrm>
          <a:solidFill>
            <a:schemeClr val="bg1"/>
          </a:solidFill>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grpSp>
      <p:grpSp>
        <p:nvGrpSpPr>
          <p:cNvPr id="676" name="Group 25"/>
          <p:cNvGrpSpPr>
            <a:grpSpLocks noChangeAspect="1"/>
          </p:cNvGrpSpPr>
          <p:nvPr/>
        </p:nvGrpSpPr>
        <p:grpSpPr bwMode="auto">
          <a:xfrm>
            <a:off x="8208911" y="5634148"/>
            <a:ext cx="1547355" cy="18751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7" y="4052708"/>
            <a:ext cx="680884" cy="418044"/>
          </a:xfrm>
          <a:prstGeom prst="rect">
            <a:avLst/>
          </a:prstGeom>
        </p:spPr>
      </p:pic>
      <p:grpSp>
        <p:nvGrpSpPr>
          <p:cNvPr id="692" name="Group 691"/>
          <p:cNvGrpSpPr>
            <a:grpSpLocks noChangeAspect="1"/>
          </p:cNvGrpSpPr>
          <p:nvPr/>
        </p:nvGrpSpPr>
        <p:grpSpPr>
          <a:xfrm>
            <a:off x="8328124" y="4652215"/>
            <a:ext cx="393518" cy="555414"/>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Tree>
    <p:extLst>
      <p:ext uri="{BB962C8B-B14F-4D97-AF65-F5344CB8AC3E}">
        <p14:creationId xmlns:p14="http://schemas.microsoft.com/office/powerpoint/2010/main" val="33927971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“Does this mean that there is no IMMEDIATE customization option?”</a:t>
            </a:r>
            <a:endParaRPr lang="en-GB" sz="5998" dirty="0"/>
          </a:p>
        </p:txBody>
      </p:sp>
      <p:sp>
        <p:nvSpPr>
          <p:cNvPr id="4" name="TextBox 3"/>
          <p:cNvSpPr txBox="1"/>
          <p:nvPr/>
        </p:nvSpPr>
        <p:spPr>
          <a:xfrm>
            <a:off x="4479556" y="4574178"/>
            <a:ext cx="7141911" cy="1569148"/>
          </a:xfrm>
          <a:prstGeom prst="rect">
            <a:avLst/>
          </a:prstGeom>
          <a:noFill/>
        </p:spPr>
        <p:txBody>
          <a:bodyPr wrap="square" rtlCol="0">
            <a:spAutoFit/>
          </a:bodyPr>
          <a:lstStyle/>
          <a:p>
            <a:r>
              <a:rPr lang="en-US" sz="2399" dirty="0" smtClean="0">
                <a:latin typeface="Segoe UI Light" panose="020B0502040204020203" pitchFamily="34" charset="0"/>
                <a:cs typeface="Segoe UI Light" panose="020B0502040204020203" pitchFamily="34" charset="0"/>
              </a:rPr>
              <a:t>Only the pre-created site option will provide you this option. There’s no hook to add code when the site is being provisioned, so this action has to be applied separately.</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68742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a:t>
            </a:r>
            <a:r>
              <a:rPr lang="en-US" sz="2400" dirty="0" smtClean="0">
                <a:latin typeface="Segoe UI Light" panose="020B0502040204020203" pitchFamily="34" charset="0"/>
                <a:cs typeface="Segoe UI Light" panose="020B0502040204020203" pitchFamily="34" charset="0"/>
              </a:rPr>
              <a:t>://github.com/OfficeDev/PnP/tree/master/Solutions/OD4B.Configuration.Async</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Applying branding automatically to OneDrive for Business </a:t>
            </a:r>
            <a:r>
              <a:rPr lang="en-US" sz="4800" dirty="0" smtClean="0"/>
              <a:t>sites (</a:t>
            </a:r>
            <a:r>
              <a:rPr lang="en-US" sz="4800" dirty="0" err="1" smtClean="0"/>
              <a:t>Async</a:t>
            </a:r>
            <a:r>
              <a:rPr lang="en-US" sz="4800" dirty="0" smtClean="0"/>
              <a:t> model)</a:t>
            </a:r>
            <a:endParaRPr lang="en-US" sz="4800" dirty="0"/>
          </a:p>
        </p:txBody>
      </p:sp>
    </p:spTree>
    <p:extLst>
      <p:ext uri="{BB962C8B-B14F-4D97-AF65-F5344CB8AC3E}">
        <p14:creationId xmlns:p14="http://schemas.microsoft.com/office/powerpoint/2010/main" val="266033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2673422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099" y="3723621"/>
            <a:ext cx="11439686" cy="242374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err="1">
              <a:solidFill>
                <a:schemeClr val="tx1"/>
              </a:solidFill>
              <a:ea typeface="Segoe UI" pitchFamily="34" charset="0"/>
              <a:cs typeface="Segoe UI" pitchFamily="34" charset="0"/>
            </a:endParaRPr>
          </a:p>
        </p:txBody>
      </p:sp>
      <p:sp>
        <p:nvSpPr>
          <p:cNvPr id="6" name="Rectangle 5"/>
          <p:cNvSpPr/>
          <p:nvPr/>
        </p:nvSpPr>
        <p:spPr bwMode="auto">
          <a:xfrm>
            <a:off x="269099" y="1635100"/>
            <a:ext cx="11439686" cy="199050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err="1">
              <a:solidFill>
                <a:schemeClr val="tx1"/>
              </a:solidFill>
              <a:ea typeface="Segoe UI" pitchFamily="34" charset="0"/>
              <a:cs typeface="Segoe UI" pitchFamily="34" charset="0"/>
            </a:endParaRPr>
          </a:p>
        </p:txBody>
      </p:sp>
      <p:sp>
        <p:nvSpPr>
          <p:cNvPr id="10" name="Rectangle 9" hidden="1"/>
          <p:cNvSpPr/>
          <p:nvPr/>
        </p:nvSpPr>
        <p:spPr bwMode="auto">
          <a:xfrm>
            <a:off x="6488" y="1336651"/>
            <a:ext cx="6170299" cy="55177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67" tIns="143256" rIns="179067" bIns="143256"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3757" y="1769600"/>
            <a:ext cx="7140914" cy="181130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Transform your code</a:t>
            </a:r>
          </a:p>
          <a:p>
            <a:pPr>
              <a:lnSpc>
                <a:spcPct val="90000"/>
              </a:lnSpc>
              <a:spcBef>
                <a:spcPts val="588"/>
              </a:spcBef>
              <a:spcAft>
                <a:spcPts val="2939"/>
              </a:spcAft>
              <a:buClr>
                <a:schemeClr val="tx1"/>
              </a:buClr>
              <a:buSzPct val="100000"/>
            </a:pPr>
            <a:r>
              <a:rPr lang="en-US" sz="2351" dirty="0">
                <a:latin typeface="+mj-lt"/>
              </a:rPr>
              <a:t>Providing App Model Patterns for common scenarios</a:t>
            </a:r>
            <a:br>
              <a:rPr lang="en-US" sz="2351" dirty="0">
                <a:latin typeface="+mj-lt"/>
              </a:rPr>
            </a:br>
            <a:r>
              <a:rPr lang="en-US" sz="2351" dirty="0">
                <a:latin typeface="+mj-lt"/>
              </a:rPr>
              <a:t>Open source and based on community contributions</a:t>
            </a:r>
            <a:br>
              <a:rPr lang="en-US" sz="2351" dirty="0">
                <a:latin typeface="+mj-lt"/>
              </a:rPr>
            </a:br>
            <a:r>
              <a:rPr lang="en-US" sz="2351" dirty="0">
                <a:latin typeface="+mj-lt"/>
              </a:rPr>
              <a:t>Constantly evolving set of material for reuse</a:t>
            </a:r>
          </a:p>
        </p:txBody>
      </p:sp>
      <p:sp>
        <p:nvSpPr>
          <p:cNvPr id="20" name="Rectangle 19"/>
          <p:cNvSpPr/>
          <p:nvPr/>
        </p:nvSpPr>
        <p:spPr>
          <a:xfrm>
            <a:off x="1553757" y="3909805"/>
            <a:ext cx="10047480" cy="213701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100+ Visual Studio projects</a:t>
            </a:r>
          </a:p>
          <a:p>
            <a:pPr>
              <a:lnSpc>
                <a:spcPct val="90000"/>
              </a:lnSpc>
              <a:spcBef>
                <a:spcPts val="588"/>
              </a:spcBef>
              <a:spcAft>
                <a:spcPts val="2939"/>
              </a:spcAft>
              <a:buClr>
                <a:schemeClr val="tx1"/>
              </a:buClr>
              <a:buSzPct val="100000"/>
            </a:pPr>
            <a:r>
              <a:rPr lang="en-US" sz="2351" dirty="0">
                <a:latin typeface="+mj-lt"/>
              </a:rPr>
              <a:t>Common scenarios</a:t>
            </a:r>
            <a:br>
              <a:rPr lang="en-US" sz="2351" dirty="0">
                <a:latin typeface="+mj-lt"/>
              </a:rPr>
            </a:br>
            <a:r>
              <a:rPr lang="en-US" sz="2351" dirty="0">
                <a:latin typeface="+mj-lt"/>
              </a:rPr>
              <a:t>Branding</a:t>
            </a:r>
            <a:br>
              <a:rPr lang="en-US" sz="2351" dirty="0">
                <a:latin typeface="+mj-lt"/>
              </a:rPr>
            </a:br>
            <a:r>
              <a:rPr lang="en-US" sz="2351" dirty="0">
                <a:latin typeface="+mj-lt"/>
              </a:rPr>
              <a:t>Site provisioning</a:t>
            </a:r>
            <a:br>
              <a:rPr lang="en-US" sz="2351" dirty="0">
                <a:latin typeface="+mj-lt"/>
              </a:rPr>
            </a:br>
            <a:r>
              <a:rPr lang="en-US" sz="2351" dirty="0">
                <a:latin typeface="+mj-lt"/>
              </a:rPr>
              <a:t>Remote event receivers </a:t>
            </a:r>
          </a:p>
        </p:txBody>
      </p:sp>
      <p:sp>
        <p:nvSpPr>
          <p:cNvPr id="5" name="Rectangle 4"/>
          <p:cNvSpPr/>
          <p:nvPr/>
        </p:nvSpPr>
        <p:spPr>
          <a:xfrm>
            <a:off x="5739107" y="4656261"/>
            <a:ext cx="5323009" cy="1069437"/>
          </a:xfrm>
          <a:prstGeom prst="rect">
            <a:avLst/>
          </a:prstGeom>
        </p:spPr>
        <p:txBody>
          <a:bodyPr wrap="square">
            <a:spAutoFit/>
          </a:bodyPr>
          <a:lstStyle/>
          <a:p>
            <a:pPr>
              <a:lnSpc>
                <a:spcPct val="90000"/>
              </a:lnSpc>
              <a:spcBef>
                <a:spcPts val="588"/>
              </a:spcBef>
              <a:spcAft>
                <a:spcPts val="2939"/>
              </a:spcAft>
              <a:buClr>
                <a:schemeClr val="tx1"/>
              </a:buClr>
              <a:buSzPct val="100000"/>
            </a:pPr>
            <a:r>
              <a:rPr lang="en-US" sz="2351" dirty="0">
                <a:latin typeface="+mj-lt"/>
              </a:rPr>
              <a:t>UX component</a:t>
            </a:r>
            <a:br>
              <a:rPr lang="en-US" sz="2351" dirty="0">
                <a:latin typeface="+mj-lt"/>
              </a:rPr>
            </a:br>
            <a:r>
              <a:rPr lang="en-US" sz="2351" dirty="0">
                <a:latin typeface="+mj-lt"/>
              </a:rPr>
              <a:t>Taxonomy driven navigation</a:t>
            </a:r>
            <a:br>
              <a:rPr lang="en-US" sz="2351" dirty="0">
                <a:latin typeface="+mj-lt"/>
              </a:rPr>
            </a:br>
            <a:r>
              <a:rPr lang="en-US" sz="2351" dirty="0">
                <a:latin typeface="+mj-lt"/>
              </a:rPr>
              <a:t>And much more…</a:t>
            </a:r>
            <a:endParaRPr lang="en-US" sz="2351" u="sng" dirty="0">
              <a:latin typeface="+mj-lt"/>
            </a:endParaRPr>
          </a:p>
        </p:txBody>
      </p:sp>
      <p:grpSp>
        <p:nvGrpSpPr>
          <p:cNvPr id="32" name="Group 701"/>
          <p:cNvGrpSpPr>
            <a:grpSpLocks noChangeAspect="1"/>
          </p:cNvGrpSpPr>
          <p:nvPr/>
        </p:nvGrpSpPr>
        <p:grpSpPr bwMode="auto">
          <a:xfrm>
            <a:off x="392170" y="3909805"/>
            <a:ext cx="918403" cy="831817"/>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a:p>
          </p:txBody>
        </p:sp>
      </p:grpSp>
      <p:grpSp>
        <p:nvGrpSpPr>
          <p:cNvPr id="36" name="Group 35"/>
          <p:cNvGrpSpPr/>
          <p:nvPr/>
        </p:nvGrpSpPr>
        <p:grpSpPr bwMode="black">
          <a:xfrm>
            <a:off x="384923" y="1944201"/>
            <a:ext cx="961014" cy="781827"/>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38" name="Oval 87"/>
            <p:cNvSpPr>
              <a:spLocks noChangeArrowheads="1"/>
            </p:cNvSpPr>
            <p:nvPr/>
          </p:nvSpPr>
          <p:spPr bwMode="black">
            <a:xfrm>
              <a:off x="5649158" y="7945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grpSp>
      <p:sp>
        <p:nvSpPr>
          <p:cNvPr id="21" name="Rectangle 20"/>
          <p:cNvSpPr/>
          <p:nvPr/>
        </p:nvSpPr>
        <p:spPr>
          <a:xfrm>
            <a:off x="1587" y="6502424"/>
            <a:ext cx="8075097" cy="338466"/>
          </a:xfrm>
          <a:prstGeom prst="rect">
            <a:avLst/>
          </a:prstGeom>
        </p:spPr>
        <p:txBody>
          <a:bodyPr wrap="square">
            <a:spAutoFit/>
          </a:bodyPr>
          <a:lstStyle/>
          <a:p>
            <a:r>
              <a:rPr lang="en-US" sz="1600" dirty="0"/>
              <a:t>Patterns and Practices Yammer Group - </a:t>
            </a:r>
            <a:r>
              <a:rPr lang="en-US" sz="1600" u="sng" dirty="0"/>
              <a:t>http://aka.ms/officedevpnpYammer</a:t>
            </a:r>
            <a:r>
              <a:rPr lang="en-US" sz="1600" dirty="0"/>
              <a:t> </a:t>
            </a:r>
            <a:endParaRPr lang="en-US" sz="1400" dirty="0"/>
          </a:p>
        </p:txBody>
      </p:sp>
      <p:sp>
        <p:nvSpPr>
          <p:cNvPr id="24" name="Rectangle 23"/>
          <p:cNvSpPr/>
          <p:nvPr/>
        </p:nvSpPr>
        <p:spPr>
          <a:xfrm>
            <a:off x="4898240" y="505398"/>
            <a:ext cx="5003593" cy="646035"/>
          </a:xfrm>
          <a:prstGeom prst="rect">
            <a:avLst/>
          </a:prstGeom>
        </p:spPr>
        <p:txBody>
          <a:bodyPr wrap="none">
            <a:spAutoFit/>
          </a:bodyPr>
          <a:lstStyle/>
          <a:p>
            <a:pPr algn="r">
              <a:lnSpc>
                <a:spcPct val="90000"/>
              </a:lnSpc>
              <a:spcBef>
                <a:spcPts val="588"/>
              </a:spcBef>
              <a:spcAft>
                <a:spcPts val="2939"/>
              </a:spcAft>
              <a:buClr>
                <a:schemeClr val="tx1"/>
              </a:buClr>
              <a:buSzPct val="100000"/>
            </a:pPr>
            <a:r>
              <a:rPr lang="en-US" sz="3999" u="sng" dirty="0"/>
              <a:t>aka.ms/</a:t>
            </a:r>
            <a:r>
              <a:rPr lang="en-US" sz="3999" u="sng" dirty="0" err="1"/>
              <a:t>OfficeDevPnP</a:t>
            </a:r>
            <a:endParaRPr lang="en-US" sz="3999" u="sng" dirty="0"/>
          </a:p>
        </p:txBody>
      </p:sp>
      <p:pic>
        <p:nvPicPr>
          <p:cNvPr id="2" name="Picture 1"/>
          <p:cNvPicPr>
            <a:picLocks noChangeAspect="1"/>
          </p:cNvPicPr>
          <p:nvPr/>
        </p:nvPicPr>
        <p:blipFill>
          <a:blip r:embed="rId3"/>
          <a:stretch>
            <a:fillRect/>
          </a:stretch>
        </p:blipFill>
        <p:spPr>
          <a:xfrm>
            <a:off x="0" y="0"/>
            <a:ext cx="6229745" cy="1656961"/>
          </a:xfrm>
          <a:prstGeom prst="rect">
            <a:avLst/>
          </a:prstGeom>
        </p:spPr>
      </p:pic>
    </p:spTree>
    <p:extLst>
      <p:ext uri="{BB962C8B-B14F-4D97-AF65-F5344CB8AC3E}">
        <p14:creationId xmlns:p14="http://schemas.microsoft.com/office/powerpoint/2010/main" val="374878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00"/>
                                        <p:tgtEl>
                                          <p:spTgt spid="36"/>
                                        </p:tgtEl>
                                      </p:cBhvr>
                                    </p:animEffect>
                                  </p:childTnLst>
                                </p:cTn>
                              </p:par>
                              <p:par>
                                <p:cTn id="16" presetID="63" presetClass="path" presetSubtype="0" decel="100000" fill="hold" nodeType="withEffect">
                                  <p:stCondLst>
                                    <p:cond delay="700"/>
                                  </p:stCondLst>
                                  <p:childTnLst>
                                    <p:animMotion origin="layout" path="M -3.75E-6 -1.85185E-6 L 0.01511 -1.85185E-6 " pathEditMode="relative" rAng="0" ptsTypes="AA">
                                      <p:cBhvr>
                                        <p:cTn id="17" dur="500" spd="-100000" fill="hold"/>
                                        <p:tgtEl>
                                          <p:spTgt spid="36"/>
                                        </p:tgtEl>
                                        <p:attrNameLst>
                                          <p:attrName>ppt_x</p:attrName>
                                          <p:attrName>ppt_y</p:attrName>
                                        </p:attrNameLst>
                                      </p:cBhvr>
                                      <p:rCtr x="755" y="0"/>
                                    </p:animMotion>
                                  </p:childTnLst>
                                </p:cTn>
                              </p:par>
                              <p:par>
                                <p:cTn id="18" presetID="10" presetClass="entr" presetSubtype="0" fill="hold" grpId="0" nodeType="withEffect">
                                  <p:stCondLst>
                                    <p:cond delay="8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300"/>
                                        <p:tgtEl>
                                          <p:spTgt spid="19"/>
                                        </p:tgtEl>
                                      </p:cBhvr>
                                    </p:animEffect>
                                  </p:childTnLst>
                                </p:cTn>
                              </p:par>
                              <p:par>
                                <p:cTn id="21" presetID="63" presetClass="path" presetSubtype="0" decel="100000" fill="hold" grpId="1" nodeType="withEffect">
                                  <p:stCondLst>
                                    <p:cond delay="800"/>
                                  </p:stCondLst>
                                  <p:childTnLst>
                                    <p:animMotion origin="layout" path="M 4.79167E-6 1.11111E-6 L 0.0151 1.11111E-6 " pathEditMode="relative" rAng="0" ptsTypes="AA">
                                      <p:cBhvr>
                                        <p:cTn id="22" dur="500" spd="-100000" fill="hold"/>
                                        <p:tgtEl>
                                          <p:spTgt spid="19"/>
                                        </p:tgtEl>
                                        <p:attrNameLst>
                                          <p:attrName>ppt_x</p:attrName>
                                          <p:attrName>ppt_y</p:attrName>
                                        </p:attrNameLst>
                                      </p:cBhvr>
                                      <p:rCtr x="755" y="0"/>
                                    </p:animMotion>
                                  </p:childTnLst>
                                </p:cTn>
                              </p:par>
                              <p:par>
                                <p:cTn id="23" presetID="10" presetClass="entr" presetSubtype="0" fill="hold" nodeType="withEffect">
                                  <p:stCondLst>
                                    <p:cond delay="9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300"/>
                                        <p:tgtEl>
                                          <p:spTgt spid="32"/>
                                        </p:tgtEl>
                                      </p:cBhvr>
                                    </p:animEffect>
                                  </p:childTnLst>
                                </p:cTn>
                              </p:par>
                              <p:par>
                                <p:cTn id="26" presetID="63" presetClass="path" presetSubtype="0" decel="100000" fill="hold" nodeType="withEffect">
                                  <p:stCondLst>
                                    <p:cond delay="900"/>
                                  </p:stCondLst>
                                  <p:childTnLst>
                                    <p:animMotion origin="layout" path="M -1.875E-6 3.7037E-7 L 0.01511 3.7037E-7 " pathEditMode="relative" rAng="0" ptsTypes="AA">
                                      <p:cBhvr>
                                        <p:cTn id="27" dur="500" spd="-100000" fill="hold"/>
                                        <p:tgtEl>
                                          <p:spTgt spid="32"/>
                                        </p:tgtEl>
                                        <p:attrNameLst>
                                          <p:attrName>ppt_x</p:attrName>
                                          <p:attrName>ppt_y</p:attrName>
                                        </p:attrNameLst>
                                      </p:cBhvr>
                                      <p:rCtr x="755" y="0"/>
                                    </p:animMotion>
                                  </p:childTnLst>
                                </p:cTn>
                              </p:par>
                              <p:par>
                                <p:cTn id="28" presetID="10" presetClass="entr" presetSubtype="0" fill="hold" grpId="0" nodeType="withEffect">
                                  <p:stCondLst>
                                    <p:cond delay="10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300"/>
                                        <p:tgtEl>
                                          <p:spTgt spid="20"/>
                                        </p:tgtEl>
                                      </p:cBhvr>
                                    </p:animEffect>
                                  </p:childTnLst>
                                </p:cTn>
                              </p:par>
                              <p:par>
                                <p:cTn id="31" presetID="63" presetClass="path" presetSubtype="0" decel="100000" fill="hold" grpId="1" nodeType="withEffect">
                                  <p:stCondLst>
                                    <p:cond delay="1000"/>
                                  </p:stCondLst>
                                  <p:childTnLst>
                                    <p:animMotion origin="layout" path="M 1.66667E-6 3.33333E-6 L 0.0151 3.33333E-6 " pathEditMode="relative" rAng="0" ptsTypes="AA">
                                      <p:cBhvr>
                                        <p:cTn id="32" dur="500" spd="-100000" fill="hold"/>
                                        <p:tgtEl>
                                          <p:spTgt spid="20"/>
                                        </p:tgtEl>
                                        <p:attrNameLst>
                                          <p:attrName>ppt_x</p:attrName>
                                          <p:attrName>ppt_y</p:attrName>
                                        </p:attrNameLst>
                                      </p:cBhvr>
                                      <p:rCtr x="755" y="0"/>
                                    </p:animMotion>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300"/>
                                        <p:tgtEl>
                                          <p:spTgt spid="5"/>
                                        </p:tgtEl>
                                      </p:cBhvr>
                                    </p:animEffect>
                                  </p:childTnLst>
                                </p:cTn>
                              </p:par>
                              <p:par>
                                <p:cTn id="36" presetID="63" presetClass="path" presetSubtype="0" decel="100000" fill="hold" grpId="1" nodeType="withEffect">
                                  <p:stCondLst>
                                    <p:cond delay="1000"/>
                                  </p:stCondLst>
                                  <p:childTnLst>
                                    <p:animMotion origin="layout" path="M 1.45833E-6 2.96296E-6 L 0.0151 2.96296E-6 " pathEditMode="relative" rAng="0" ptsTypes="AA">
                                      <p:cBhvr>
                                        <p:cTn id="37" dur="500" spd="-100000" fill="hold"/>
                                        <p:tgtEl>
                                          <p:spTgt spid="5"/>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User Profile CSOM - Introduction</a:t>
            </a:r>
            <a:endParaRPr lang="en-US" dirty="0"/>
          </a:p>
        </p:txBody>
      </p:sp>
      <p:sp>
        <p:nvSpPr>
          <p:cNvPr id="2" name="Text Placeholder 1"/>
          <p:cNvSpPr>
            <a:spLocks noGrp="1"/>
          </p:cNvSpPr>
          <p:nvPr>
            <p:ph type="body" sz="quarter" idx="10"/>
          </p:nvPr>
        </p:nvSpPr>
        <p:spPr/>
        <p:txBody>
          <a:bodyPr/>
          <a:lstStyle/>
          <a:p>
            <a:r>
              <a:rPr lang="en-US" sz="3600" dirty="0" smtClean="0"/>
              <a:t>Provides access to following capabilities</a:t>
            </a:r>
          </a:p>
          <a:p>
            <a:pPr lvl="1"/>
            <a:r>
              <a:rPr lang="en-US" sz="2000" dirty="0" smtClean="0"/>
              <a:t>User profile access</a:t>
            </a:r>
          </a:p>
          <a:p>
            <a:pPr lvl="1"/>
            <a:r>
              <a:rPr lang="en-US" sz="2000" dirty="0" smtClean="0"/>
              <a:t>Reading of profile properties</a:t>
            </a:r>
          </a:p>
          <a:p>
            <a:pPr lvl="1"/>
            <a:r>
              <a:rPr lang="en-US" sz="2000" dirty="0" smtClean="0"/>
              <a:t>Change user profile picture</a:t>
            </a:r>
          </a:p>
          <a:p>
            <a:r>
              <a:rPr lang="en-US" sz="3600" dirty="0" smtClean="0"/>
              <a:t>Reading supported in all platforms, updating only in Office 365 for now</a:t>
            </a:r>
          </a:p>
          <a:p>
            <a:pPr lvl="1"/>
            <a:r>
              <a:rPr lang="en-US" sz="2000" dirty="0" smtClean="0"/>
              <a:t>Provide feedback if needed for on-premises using Office Dev User Voice</a:t>
            </a:r>
          </a:p>
          <a:p>
            <a:r>
              <a:rPr lang="en-US" sz="3600" dirty="0" smtClean="0"/>
              <a:t>Can be used from .NET applications or from JavaScript</a:t>
            </a:r>
          </a:p>
          <a:p>
            <a:pPr lvl="1"/>
            <a:r>
              <a:rPr lang="en-US" sz="2000" dirty="0" smtClean="0"/>
              <a:t>.NET - Microsoft.SharePoint.Client.UserProfiles.dll</a:t>
            </a:r>
          </a:p>
          <a:p>
            <a:pPr lvl="1"/>
            <a:r>
              <a:rPr lang="en-US" sz="2000" dirty="0" smtClean="0"/>
              <a:t>REST - http://&lt;siteUri&gt;/_api/SP.UserProfiles.PeopleManager</a:t>
            </a:r>
          </a:p>
          <a:p>
            <a:pPr lvl="1"/>
            <a:r>
              <a:rPr lang="en-US" sz="2000" dirty="0" smtClean="0"/>
              <a:t>JavaScript - SP.UserProfiles.js</a:t>
            </a:r>
            <a:endParaRPr lang="en-US" sz="2000" dirty="0"/>
          </a:p>
        </p:txBody>
      </p:sp>
    </p:spTree>
    <p:extLst>
      <p:ext uri="{BB962C8B-B14F-4D97-AF65-F5344CB8AC3E}">
        <p14:creationId xmlns:p14="http://schemas.microsoft.com/office/powerpoint/2010/main" val="93915422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“When will the user profile editing be available for On-</a:t>
            </a:r>
            <a:r>
              <a:rPr lang="en-US" sz="5998" dirty="0" err="1"/>
              <a:t>Prem</a:t>
            </a:r>
            <a:r>
              <a:rPr lang="en-US" sz="5998" dirty="0"/>
              <a:t> as well ?” </a:t>
            </a:r>
            <a:endParaRPr lang="en-GB" sz="5998" dirty="0"/>
          </a:p>
        </p:txBody>
      </p:sp>
      <p:sp>
        <p:nvSpPr>
          <p:cNvPr id="4" name="TextBox 3"/>
          <p:cNvSpPr txBox="1"/>
          <p:nvPr/>
        </p:nvSpPr>
        <p:spPr>
          <a:xfrm>
            <a:off x="4479556" y="4574178"/>
            <a:ext cx="7141911" cy="830781"/>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would love to hear from you on User Voice if you desire this - </a:t>
            </a:r>
            <a:r>
              <a:rPr lang="en-US" sz="2399">
                <a:latin typeface="Segoe UI Light" panose="020B0502040204020203" pitchFamily="34" charset="0"/>
                <a:cs typeface="Segoe UI Light" panose="020B0502040204020203" pitchFamily="34" charset="0"/>
              </a:rPr>
              <a:t>http://officespdev.uservoice.com/</a:t>
            </a:r>
            <a:r>
              <a:rPr lang="en-US" sz="2399" dirty="0">
                <a:latin typeface="Segoe UI Light" panose="020B0502040204020203" pitchFamily="34" charset="0"/>
                <a:cs typeface="Segoe UI Light" panose="020B0502040204020203" pitchFamily="34" charset="0"/>
              </a:rPr>
              <a:t> </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454204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Don’t Know</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65285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Access user profile properties in customizations to check different stored values for specific user</a:t>
            </a:r>
          </a:p>
          <a:p>
            <a:r>
              <a:rPr lang="en-US" sz="3600" dirty="0" smtClean="0"/>
              <a:t>Why</a:t>
            </a:r>
          </a:p>
          <a:p>
            <a:pPr lvl="1"/>
            <a:r>
              <a:rPr lang="en-US" sz="2000" dirty="0" smtClean="0"/>
              <a:t>Provide easily personalized experiences dependent on user attributes</a:t>
            </a:r>
          </a:p>
          <a:p>
            <a:pPr lvl="1"/>
            <a:r>
              <a:rPr lang="en-US" sz="2000" dirty="0" smtClean="0"/>
              <a:t>For example: different links, images, areas, maps or other content based on user office location</a:t>
            </a:r>
          </a:p>
          <a:p>
            <a:r>
              <a:rPr lang="en-US" sz="3600" dirty="0" smtClean="0"/>
              <a:t>How</a:t>
            </a:r>
          </a:p>
          <a:p>
            <a:pPr lvl="1"/>
            <a:r>
              <a:rPr lang="en-US" sz="2000" dirty="0" smtClean="0"/>
              <a:t>Use either .NET client object model (provider hosted) or JavaScript API (SharePoint hosted) to build logic to limit what’s being shown based on user attributes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sz="4800" dirty="0" smtClean="0"/>
              <a:t>Using profile properties in customizations</a:t>
            </a:r>
            <a:endParaRPr lang="en-US" sz="4800" dirty="0"/>
          </a:p>
        </p:txBody>
      </p:sp>
    </p:spTree>
    <p:extLst>
      <p:ext uri="{BB962C8B-B14F-4D97-AF65-F5344CB8AC3E}">
        <p14:creationId xmlns:p14="http://schemas.microsoft.com/office/powerpoint/2010/main" val="183552863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https://github.com/OfficeDev/PnP/tree/dev/Samples/UserProfile.Manipulation.CSOM</a:t>
            </a: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User Profile Manipulation with CSOM</a:t>
            </a:r>
          </a:p>
        </p:txBody>
      </p:sp>
    </p:spTree>
    <p:extLst>
      <p:ext uri="{BB962C8B-B14F-4D97-AF65-F5344CB8AC3E}">
        <p14:creationId xmlns:p14="http://schemas.microsoft.com/office/powerpoint/2010/main" val="87459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3341</Words>
  <Application>Microsoft Office PowerPoint</Application>
  <PresentationFormat>Custom</PresentationFormat>
  <Paragraphs>345</Paragraphs>
  <Slides>37</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Calibri</vt:lpstr>
      <vt:lpstr>Consolas</vt:lpstr>
      <vt:lpstr>Segoe UI</vt:lpstr>
      <vt:lpstr>Segoe UI Light</vt:lpstr>
      <vt:lpstr>Segoe UI Semibold</vt:lpstr>
      <vt:lpstr>Times New Roman</vt:lpstr>
      <vt:lpstr>Wingdings</vt:lpstr>
      <vt:lpstr>5-30055_Office Template 2012 - 16x9 - White Background</vt:lpstr>
      <vt:lpstr>5-30055_Office365 Template 2012 - 16x9 - Colored Accent Slides</vt:lpstr>
      <vt:lpstr>User profile and personalization with app model</vt:lpstr>
      <vt:lpstr>Agenda</vt:lpstr>
      <vt:lpstr>Vision</vt:lpstr>
      <vt:lpstr>Recommendations</vt:lpstr>
      <vt:lpstr>Introduction</vt:lpstr>
      <vt:lpstr>User Profile CSOM - Introduction</vt:lpstr>
      <vt:lpstr>“When will the user profile editing be available for On-Prem as well ?” </vt:lpstr>
      <vt:lpstr>Using profile properties in customizations</vt:lpstr>
      <vt:lpstr>PowerPoint Presentation</vt:lpstr>
      <vt:lpstr>Example scenarios with user profiles</vt:lpstr>
      <vt:lpstr>Custom attribute replication</vt:lpstr>
      <vt:lpstr>Custom Attribute Replication</vt:lpstr>
      <vt:lpstr>User profile sync and usage process</vt:lpstr>
      <vt:lpstr>Yammer with sites</vt:lpstr>
      <vt:lpstr>Yammer and SharePoint</vt:lpstr>
      <vt:lpstr>Yammer integration to SharePoint Sample Scenario</vt:lpstr>
      <vt:lpstr>Yammer integration to SharePoint Sample Scenario</vt:lpstr>
      <vt:lpstr>Hybrid Social Experience with Yammer</vt:lpstr>
      <vt:lpstr>PowerPoint Presentation</vt:lpstr>
      <vt:lpstr>OneDrive for Business</vt:lpstr>
      <vt:lpstr>How Do Users Get Personal Sites?</vt:lpstr>
      <vt:lpstr>Pre-create personal sites in cloud</vt:lpstr>
      <vt:lpstr>Bulk Site Creation: New CSOM API in SP1</vt:lpstr>
      <vt:lpstr>Calling CSOM from PowerShell</vt:lpstr>
      <vt:lpstr>“What about OneDrive for Business branding?”</vt:lpstr>
      <vt:lpstr>Manipulating OneDrive for Business sites</vt:lpstr>
      <vt:lpstr>OD4B customization with app part model</vt:lpstr>
      <vt:lpstr>Timer job based process</vt:lpstr>
      <vt:lpstr>Pre-Create and apply changes</vt:lpstr>
      <vt:lpstr>“Does this mean that there is no IMMEDIATE customization option?”</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2015-03-18T11:03:11Z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